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2" r:id="rId1"/>
    <p:sldMasterId id="2147483815" r:id="rId2"/>
  </p:sldMasterIdLst>
  <p:notesMasterIdLst>
    <p:notesMasterId r:id="rId18"/>
  </p:notesMasterIdLst>
  <p:handoutMasterIdLst>
    <p:handoutMasterId r:id="rId19"/>
  </p:handoutMasterIdLst>
  <p:sldIdLst>
    <p:sldId id="1987" r:id="rId3"/>
    <p:sldId id="1989" r:id="rId4"/>
    <p:sldId id="2102" r:id="rId5"/>
    <p:sldId id="1678" r:id="rId6"/>
    <p:sldId id="2073" r:id="rId7"/>
    <p:sldId id="2074" r:id="rId8"/>
    <p:sldId id="2081" r:id="rId9"/>
    <p:sldId id="2075" r:id="rId10"/>
    <p:sldId id="2076" r:id="rId11"/>
    <p:sldId id="2077" r:id="rId12"/>
    <p:sldId id="2078" r:id="rId13"/>
    <p:sldId id="2079" r:id="rId14"/>
    <p:sldId id="2080" r:id="rId15"/>
    <p:sldId id="2112" r:id="rId16"/>
    <p:sldId id="1917" r:id="rId17"/>
  </p:sldIdLst>
  <p:sldSz cx="12192000" cy="6858000"/>
  <p:notesSz cx="6808788" cy="99409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Matula" initials="OM" lastIdx="72" clrIdx="0"/>
  <p:cmAuthor id="2" name="Broucek" initials="B" lastIdx="18" clrIdx="1"/>
  <p:cmAuthor id="3" name="Fišer Josef" initials="FJ" lastIdx="2" clrIdx="2"/>
  <p:cmAuthor id="4" name="Ida Veit" initials="IV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258"/>
    <a:srgbClr val="6BBA8B"/>
    <a:srgbClr val="F2AA5D"/>
    <a:srgbClr val="086788"/>
    <a:srgbClr val="10322C"/>
    <a:srgbClr val="EA6967"/>
    <a:srgbClr val="6F6F6F"/>
    <a:srgbClr val="999999"/>
    <a:srgbClr val="A3D4C5"/>
    <a:srgbClr val="9CC2C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B2A04B-0054-4161-BBE3-336E4210E6FF}" v="1" dt="2022-09-30T10:53:32.865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92" autoAdjust="0"/>
    <p:restoredTop sz="82667" autoAdjust="0"/>
  </p:normalViewPr>
  <p:slideViewPr>
    <p:cSldViewPr snapToGrid="0">
      <p:cViewPr varScale="1">
        <p:scale>
          <a:sx n="114" d="100"/>
          <a:sy n="114" d="100"/>
        </p:scale>
        <p:origin x="94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156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Stepanyova" userId="b04dbc00-0efd-4315-b146-ae82da95e664" providerId="ADAL" clId="{7DB2A04B-0054-4161-BBE3-336E4210E6FF}"/>
    <pc:docChg chg="delSld modNotesMaster modHandout">
      <pc:chgData name="Gabriela Stepanyova" userId="b04dbc00-0efd-4315-b146-ae82da95e664" providerId="ADAL" clId="{7DB2A04B-0054-4161-BBE3-336E4210E6FF}" dt="2022-09-30T10:55:48.905" v="4" actId="47"/>
      <pc:docMkLst>
        <pc:docMk/>
      </pc:docMkLst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630611360" sldId="1710"/>
        </pc:sldMkLst>
      </pc:sldChg>
      <pc:sldChg chg="del">
        <pc:chgData name="Gabriela Stepanyova" userId="b04dbc00-0efd-4315-b146-ae82da95e664" providerId="ADAL" clId="{7DB2A04B-0054-4161-BBE3-336E4210E6FF}" dt="2022-09-29T17:10:55.237" v="1" actId="47"/>
        <pc:sldMkLst>
          <pc:docMk/>
          <pc:sldMk cId="88225964" sldId="1712"/>
        </pc:sldMkLst>
      </pc:sldChg>
      <pc:sldChg chg="del">
        <pc:chgData name="Gabriela Stepanyova" userId="b04dbc00-0efd-4315-b146-ae82da95e664" providerId="ADAL" clId="{7DB2A04B-0054-4161-BBE3-336E4210E6FF}" dt="2022-09-30T10:55:48.905" v="4" actId="47"/>
        <pc:sldMkLst>
          <pc:docMk/>
          <pc:sldMk cId="1755704397" sldId="1781"/>
        </pc:sldMkLst>
      </pc:sldChg>
      <pc:sldChg chg="del">
        <pc:chgData name="Gabriela Stepanyova" userId="b04dbc00-0efd-4315-b146-ae82da95e664" providerId="ADAL" clId="{7DB2A04B-0054-4161-BBE3-336E4210E6FF}" dt="2022-09-29T17:10:53.744" v="0" actId="47"/>
        <pc:sldMkLst>
          <pc:docMk/>
          <pc:sldMk cId="1706494464" sldId="1988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682129880" sldId="2039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186722140" sldId="2082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4146212615" sldId="2083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3752891928" sldId="2084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2034512193" sldId="2085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819002259" sldId="2086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470159622" sldId="2087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2334471964" sldId="2088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529267111" sldId="2089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2107813842" sldId="2091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854315556" sldId="2092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2241767447" sldId="2093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239677171" sldId="2094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3618257573" sldId="2095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3130647710" sldId="2096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4110587956" sldId="2097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702492362" sldId="2098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698425343" sldId="2099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2842610946" sldId="2100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130728687" sldId="2101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2488263316" sldId="2103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213286360" sldId="2106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77336209" sldId="2108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3804953468" sldId="2109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936800344" sldId="2110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3782992888" sldId="2113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3918498527" sldId="2114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911479876" sldId="2115"/>
        </pc:sldMkLst>
      </pc:sldChg>
      <pc:sldChg chg="del">
        <pc:chgData name="Gabriela Stepanyova" userId="b04dbc00-0efd-4315-b146-ae82da95e664" providerId="ADAL" clId="{7DB2A04B-0054-4161-BBE3-336E4210E6FF}" dt="2022-09-29T17:11:04.380" v="2" actId="47"/>
        <pc:sldMkLst>
          <pc:docMk/>
          <pc:sldMk cId="1961821626" sldId="2116"/>
        </pc:sldMkLst>
      </pc:sldChg>
      <pc:sldMasterChg chg="delSldLayout">
        <pc:chgData name="Gabriela Stepanyova" userId="b04dbc00-0efd-4315-b146-ae82da95e664" providerId="ADAL" clId="{7DB2A04B-0054-4161-BBE3-336E4210E6FF}" dt="2022-09-30T10:55:48.905" v="4" actId="47"/>
        <pc:sldMasterMkLst>
          <pc:docMk/>
          <pc:sldMasterMk cId="3835103766" sldId="2147483802"/>
        </pc:sldMasterMkLst>
        <pc:sldLayoutChg chg="del">
          <pc:chgData name="Gabriela Stepanyova" userId="b04dbc00-0efd-4315-b146-ae82da95e664" providerId="ADAL" clId="{7DB2A04B-0054-4161-BBE3-336E4210E6FF}" dt="2022-09-30T10:55:48.905" v="4" actId="47"/>
          <pc:sldLayoutMkLst>
            <pc:docMk/>
            <pc:sldMasterMk cId="3835103766" sldId="2147483802"/>
            <pc:sldLayoutMk cId="3506870378" sldId="214748383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643038947884523"/>
          <c:y val="0.20805652810565492"/>
          <c:w val="0.31256771111662446"/>
          <c:h val="0.59054200243111454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rgbClr val="F2AA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A-4F08-A950-1163938E591E}"/>
              </c:ext>
            </c:extLst>
          </c:dPt>
          <c:dPt>
            <c:idx val="1"/>
            <c:bubble3D val="0"/>
            <c:spPr>
              <a:solidFill>
                <a:srgbClr val="EA69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DA-4F08-A950-1163938E591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A-4F08-A950-1163938E591E}"/>
              </c:ext>
            </c:extLst>
          </c:dPt>
          <c:dPt>
            <c:idx val="3"/>
            <c:bubble3D val="0"/>
            <c:spPr>
              <a:solidFill>
                <a:srgbClr val="08678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DE-42F9-939C-0D48C76319F5}"/>
              </c:ext>
            </c:extLst>
          </c:dPt>
          <c:dPt>
            <c:idx val="4"/>
            <c:bubble3D val="0"/>
            <c:spPr>
              <a:solidFill>
                <a:srgbClr val="8238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982-46DB-B776-A967762D105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Ano, respondent osobně (vyjma seniorství)</c:v>
                </c:pt>
                <c:pt idx="1">
                  <c:v>Respondent i někdo z domácnosti</c:v>
                </c:pt>
                <c:pt idx="2">
                  <c:v>Respondent ne, ale někdo z domácnosti ano</c:v>
                </c:pt>
                <c:pt idx="3">
                  <c:v>Respondent ani nikdo z domácnosti, ale žije s dětmi</c:v>
                </c:pt>
                <c:pt idx="4">
                  <c:v>Respondent ani nikdo z domácnosti, ale je mu více než 64 let</c:v>
                </c:pt>
                <c:pt idx="5">
                  <c:v>Ne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18.399999999999999</c:v>
                </c:pt>
                <c:pt idx="1">
                  <c:v>11.5</c:v>
                </c:pt>
                <c:pt idx="2">
                  <c:v>15.2</c:v>
                </c:pt>
                <c:pt idx="3">
                  <c:v>22.7</c:v>
                </c:pt>
                <c:pt idx="4">
                  <c:v>8.3000000000000007</c:v>
                </c:pt>
                <c:pt idx="5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A-4F08-A950-1163938E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213761488204892"/>
          <c:y val="0"/>
          <c:w val="0.64786238511795102"/>
          <c:h val="0.898550595968335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Uvedl na 1. místě</c:v>
                </c:pt>
              </c:strCache>
            </c:strRef>
          </c:tx>
          <c:spPr>
            <a:solidFill>
              <a:srgbClr val="1A936F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Zkušenost s těžkým průběhem onemocnění chřipky</c:v>
                </c:pt>
                <c:pt idx="1">
                  <c:v>Ochrana zdraví blízkého (senior, chronicky nemocný v rodině, těhotná žena)</c:v>
                </c:pt>
                <c:pt idx="2">
                  <c:v>Plná úhrada očkování z veřejného zdravotního pojištění (tzn. měl(a) bych ho zdarma)</c:v>
                </c:pt>
                <c:pt idx="3">
                  <c:v>Doporučení lékaře nebo lékárníka</c:v>
                </c:pt>
                <c:pt idx="4">
                  <c:v>Kdyby byla širší a dostupnější síť očkovacích míst (např. lékárna v blízkosti mého bydliště/ práce – místně i časově)</c:v>
                </c:pt>
                <c:pt idx="5">
                  <c:v>Kdyby se pravidelně očkoval někdo v mém okolí</c:v>
                </c:pt>
                <c:pt idx="6">
                  <c:v>Kdyby bylo možné se očkovat po práci, o víkendech – mimo běžné ordinační hodiny lékaře</c:v>
                </c:pt>
                <c:pt idx="7">
                  <c:v>Něco jiného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27.2</c:v>
                </c:pt>
                <c:pt idx="1">
                  <c:v>20.7</c:v>
                </c:pt>
                <c:pt idx="2">
                  <c:v>18.899999999999999</c:v>
                </c:pt>
                <c:pt idx="3">
                  <c:v>13.9</c:v>
                </c:pt>
                <c:pt idx="4">
                  <c:v>2.8</c:v>
                </c:pt>
                <c:pt idx="5">
                  <c:v>2.7</c:v>
                </c:pt>
                <c:pt idx="6">
                  <c:v>1.7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B-481A-AFAF-8BA812C1D8D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2. místo</c:v>
                </c:pt>
              </c:strCache>
            </c:strRef>
          </c:tx>
          <c:spPr>
            <a:solidFill>
              <a:srgbClr val="6BBA8B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Zkušenost s těžkým průběhem onemocnění chřipky</c:v>
                </c:pt>
                <c:pt idx="1">
                  <c:v>Ochrana zdraví blízkého (senior, chronicky nemocný v rodině, těhotná žena)</c:v>
                </c:pt>
                <c:pt idx="2">
                  <c:v>Plná úhrada očkování z veřejného zdravotního pojištění (tzn. měl(a) bych ho zdarma)</c:v>
                </c:pt>
                <c:pt idx="3">
                  <c:v>Doporučení lékaře nebo lékárníka</c:v>
                </c:pt>
                <c:pt idx="4">
                  <c:v>Kdyby byla širší a dostupnější síť očkovacích míst (např. lékárna v blízkosti mého bydliště/ práce – místně i časově)</c:v>
                </c:pt>
                <c:pt idx="5">
                  <c:v>Kdyby se pravidelně očkoval někdo v mém okolí</c:v>
                </c:pt>
                <c:pt idx="6">
                  <c:v>Kdyby bylo možné se očkovat po práci, o víkendech – mimo běžné ordinační hodiny lékaře</c:v>
                </c:pt>
                <c:pt idx="7">
                  <c:v>Něco jiného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14.2</c:v>
                </c:pt>
                <c:pt idx="1">
                  <c:v>15.4</c:v>
                </c:pt>
                <c:pt idx="2">
                  <c:v>10.5</c:v>
                </c:pt>
                <c:pt idx="3">
                  <c:v>10</c:v>
                </c:pt>
                <c:pt idx="4">
                  <c:v>2.9</c:v>
                </c:pt>
                <c:pt idx="5">
                  <c:v>3.2</c:v>
                </c:pt>
                <c:pt idx="6">
                  <c:v>3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B-481A-AFAF-8BA812C1D8D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3. místo</c:v>
                </c:pt>
              </c:strCache>
            </c:strRef>
          </c:tx>
          <c:spPr>
            <a:solidFill>
              <a:srgbClr val="EFC258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Zkušenost s těžkým průběhem onemocnění chřipky</c:v>
                </c:pt>
                <c:pt idx="1">
                  <c:v>Ochrana zdraví blízkého (senior, chronicky nemocný v rodině, těhotná žena)</c:v>
                </c:pt>
                <c:pt idx="2">
                  <c:v>Plná úhrada očkování z veřejného zdravotního pojištění (tzn. měl(a) bych ho zdarma)</c:v>
                </c:pt>
                <c:pt idx="3">
                  <c:v>Doporučení lékaře nebo lékárníka</c:v>
                </c:pt>
                <c:pt idx="4">
                  <c:v>Kdyby byla širší a dostupnější síť očkovacích míst (např. lékárna v blízkosti mého bydliště/ práce – místně i časově)</c:v>
                </c:pt>
                <c:pt idx="5">
                  <c:v>Kdyby se pravidelně očkoval někdo v mém okolí</c:v>
                </c:pt>
                <c:pt idx="6">
                  <c:v>Kdyby bylo možné se očkovat po práci, o víkendech – mimo běžné ordinační hodiny lékaře</c:v>
                </c:pt>
                <c:pt idx="7">
                  <c:v>Něco jiného</c:v>
                </c:pt>
              </c:strCache>
            </c:strRef>
          </c:cat>
          <c:val>
            <c:numRef>
              <c:f>List1!$D$2:$D$9</c:f>
              <c:numCache>
                <c:formatCode>General</c:formatCode>
                <c:ptCount val="8"/>
                <c:pt idx="0">
                  <c:v>7.4</c:v>
                </c:pt>
                <c:pt idx="1">
                  <c:v>7.3</c:v>
                </c:pt>
                <c:pt idx="2">
                  <c:v>7.4</c:v>
                </c:pt>
                <c:pt idx="3">
                  <c:v>6.9</c:v>
                </c:pt>
                <c:pt idx="4">
                  <c:v>3.2</c:v>
                </c:pt>
                <c:pt idx="5">
                  <c:v>2.7</c:v>
                </c:pt>
                <c:pt idx="6">
                  <c:v>2.7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6B-481A-AFAF-8BA812C1D8D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Neuvedl vůbec</c:v>
                </c:pt>
              </c:strCache>
            </c:strRef>
          </c:tx>
          <c:spPr>
            <a:solidFill>
              <a:srgbClr val="EA6967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[&lt;1]&quot;&quot;;#,##0;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Zkušenost s těžkým průběhem onemocnění chřipky</c:v>
                </c:pt>
                <c:pt idx="1">
                  <c:v>Ochrana zdraví blízkého (senior, chronicky nemocný v rodině, těhotná žena)</c:v>
                </c:pt>
                <c:pt idx="2">
                  <c:v>Plná úhrada očkování z veřejného zdravotního pojištění (tzn. měl(a) bych ho zdarma)</c:v>
                </c:pt>
                <c:pt idx="3">
                  <c:v>Doporučení lékaře nebo lékárníka</c:v>
                </c:pt>
                <c:pt idx="4">
                  <c:v>Kdyby byla širší a dostupnější síť očkovacích míst (např. lékárna v blízkosti mého bydliště/ práce – místně i časově)</c:v>
                </c:pt>
                <c:pt idx="5">
                  <c:v>Kdyby se pravidelně očkoval někdo v mém okolí</c:v>
                </c:pt>
                <c:pt idx="6">
                  <c:v>Kdyby bylo možné se očkovat po práci, o víkendech – mimo běžné ordinační hodiny lékaře</c:v>
                </c:pt>
                <c:pt idx="7">
                  <c:v>Něco jiného</c:v>
                </c:pt>
              </c:strCache>
            </c:strRef>
          </c:cat>
          <c:val>
            <c:numRef>
              <c:f>List1!$E$2:$E$9</c:f>
              <c:numCache>
                <c:formatCode>General</c:formatCode>
                <c:ptCount val="8"/>
                <c:pt idx="0">
                  <c:v>51.3</c:v>
                </c:pt>
                <c:pt idx="1">
                  <c:v>56.7</c:v>
                </c:pt>
                <c:pt idx="2">
                  <c:v>63.2</c:v>
                </c:pt>
                <c:pt idx="3">
                  <c:v>69.099999999999994</c:v>
                </c:pt>
                <c:pt idx="4">
                  <c:v>91.1</c:v>
                </c:pt>
                <c:pt idx="5">
                  <c:v>91.3</c:v>
                </c:pt>
                <c:pt idx="6">
                  <c:v>92.5</c:v>
                </c:pt>
                <c:pt idx="7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6B-481A-AFAF-8BA812C1D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76658304"/>
        <c:axId val="176659840"/>
      </c:barChart>
      <c:catAx>
        <c:axId val="1766583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cs-CZ"/>
          </a:p>
        </c:txPr>
        <c:crossAx val="176659840"/>
        <c:crosses val="autoZero"/>
        <c:auto val="1"/>
        <c:lblAlgn val="ctr"/>
        <c:lblOffset val="100"/>
        <c:noMultiLvlLbl val="0"/>
      </c:catAx>
      <c:valAx>
        <c:axId val="176659840"/>
        <c:scaling>
          <c:orientation val="minMax"/>
          <c:max val="0.60000000000000009"/>
        </c:scaling>
        <c:delete val="1"/>
        <c:axPos val="t"/>
        <c:numFmt formatCode="0%" sourceLinked="1"/>
        <c:majorTickMark val="out"/>
        <c:minorTickMark val="none"/>
        <c:tickLblPos val="nextTo"/>
        <c:crossAx val="17665830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13428271412256076"/>
          <c:y val="0.8958323866648491"/>
          <c:w val="0.86571728587743912"/>
          <c:h val="0.10416761333515094"/>
        </c:manualLayout>
      </c:layout>
      <c:overlay val="0"/>
      <c:txPr>
        <a:bodyPr/>
        <a:lstStyle/>
        <a:p>
          <a:pPr>
            <a:defRPr sz="1200">
              <a:solidFill>
                <a:srgbClr val="6F6F6F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939075598287586"/>
          <c:y val="1.1175852180728489E-2"/>
          <c:w val="0.50382784197277242"/>
          <c:h val="0.95189455627466901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Celkem (N=1477)</c:v>
                </c:pt>
              </c:strCache>
            </c:strRef>
          </c:tx>
          <c:dPt>
            <c:idx val="0"/>
            <c:bubble3D val="0"/>
            <c:spPr>
              <a:solidFill>
                <a:srgbClr val="1A93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A-4F08-A950-1163938E591E}"/>
              </c:ext>
            </c:extLst>
          </c:dPt>
          <c:dPt>
            <c:idx val="1"/>
            <c:bubble3D val="0"/>
            <c:spPr>
              <a:solidFill>
                <a:srgbClr val="6BBA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DA-4F08-A950-1163938E591E}"/>
              </c:ext>
            </c:extLst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A-4F08-A950-1163938E591E}"/>
              </c:ext>
            </c:extLst>
          </c:dPt>
          <c:dPt>
            <c:idx val="3"/>
            <c:bubble3D val="0"/>
            <c:spPr>
              <a:solidFill>
                <a:srgbClr val="EFC2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DE-42F9-939C-0D48C76319F5}"/>
              </c:ext>
            </c:extLst>
          </c:dPt>
          <c:dPt>
            <c:idx val="4"/>
            <c:bubble3D val="0"/>
            <c:spPr>
              <a:solidFill>
                <a:srgbClr val="EA69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982-46DB-B776-A967762D105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Určitě ano</c:v>
                </c:pt>
                <c:pt idx="1">
                  <c:v>Spíše ano</c:v>
                </c:pt>
                <c:pt idx="2">
                  <c:v>Nevím</c:v>
                </c:pt>
                <c:pt idx="3">
                  <c:v>Spíše ne</c:v>
                </c:pt>
                <c:pt idx="4">
                  <c:v>Určitě ne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13.8</c:v>
                </c:pt>
                <c:pt idx="1">
                  <c:v>8.4</c:v>
                </c:pt>
                <c:pt idx="2">
                  <c:v>7.7</c:v>
                </c:pt>
                <c:pt idx="3">
                  <c:v>24.6</c:v>
                </c:pt>
                <c:pt idx="4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A-4F08-A950-1163938E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9152617790561232E-2"/>
          <c:y val="0.30904604568430244"/>
          <c:w val="0.23659121939162542"/>
          <c:h val="0.38190761530194162"/>
        </c:manualLayout>
      </c:layout>
      <c:overlay val="0"/>
      <c:txPr>
        <a:bodyPr/>
        <a:lstStyle/>
        <a:p>
          <a:pPr>
            <a:defRPr lang="cs-CZ" sz="1200" b="0" i="0" u="none" strike="noStrike" kern="1200" baseline="0">
              <a:solidFill>
                <a:srgbClr val="E7E6E6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213761488204892"/>
          <c:y val="0"/>
          <c:w val="0.64786238511795102"/>
          <c:h val="0.898550595968335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1A936F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List1!$B$2:$B$19</c:f>
              <c:numCache>
                <c:formatCode>General</c:formatCode>
                <c:ptCount val="18"/>
                <c:pt idx="0">
                  <c:v>13.8</c:v>
                </c:pt>
                <c:pt idx="1">
                  <c:v>16.5</c:v>
                </c:pt>
                <c:pt idx="2">
                  <c:v>11.2</c:v>
                </c:pt>
                <c:pt idx="3">
                  <c:v>6.1</c:v>
                </c:pt>
                <c:pt idx="4">
                  <c:v>11.9</c:v>
                </c:pt>
                <c:pt idx="5">
                  <c:v>31</c:v>
                </c:pt>
                <c:pt idx="6">
                  <c:v>14</c:v>
                </c:pt>
                <c:pt idx="7">
                  <c:v>13.2</c:v>
                </c:pt>
                <c:pt idx="8">
                  <c:v>14.4</c:v>
                </c:pt>
                <c:pt idx="9">
                  <c:v>23.8</c:v>
                </c:pt>
                <c:pt idx="10">
                  <c:v>24</c:v>
                </c:pt>
                <c:pt idx="11">
                  <c:v>11.4</c:v>
                </c:pt>
                <c:pt idx="12">
                  <c:v>3.5</c:v>
                </c:pt>
                <c:pt idx="13">
                  <c:v>26.4</c:v>
                </c:pt>
                <c:pt idx="14">
                  <c:v>15.6</c:v>
                </c:pt>
                <c:pt idx="15">
                  <c:v>8.1</c:v>
                </c:pt>
                <c:pt idx="16">
                  <c:v>45.1</c:v>
                </c:pt>
                <c:pt idx="1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B-481A-AFAF-8BA812C1D8D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6BBA8B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List1!$C$2:$C$19</c:f>
              <c:numCache>
                <c:formatCode>General</c:formatCode>
                <c:ptCount val="18"/>
                <c:pt idx="0">
                  <c:v>8.4</c:v>
                </c:pt>
                <c:pt idx="1">
                  <c:v>9</c:v>
                </c:pt>
                <c:pt idx="2">
                  <c:v>7.8</c:v>
                </c:pt>
                <c:pt idx="3">
                  <c:v>6.3</c:v>
                </c:pt>
                <c:pt idx="4">
                  <c:v>7.7</c:v>
                </c:pt>
                <c:pt idx="5">
                  <c:v>13.2</c:v>
                </c:pt>
                <c:pt idx="6">
                  <c:v>5.6</c:v>
                </c:pt>
                <c:pt idx="7">
                  <c:v>11.9</c:v>
                </c:pt>
                <c:pt idx="8">
                  <c:v>8.1999999999999993</c:v>
                </c:pt>
                <c:pt idx="9">
                  <c:v>7.8</c:v>
                </c:pt>
                <c:pt idx="10">
                  <c:v>16.3</c:v>
                </c:pt>
                <c:pt idx="11">
                  <c:v>9.8000000000000007</c:v>
                </c:pt>
                <c:pt idx="12">
                  <c:v>4.4000000000000004</c:v>
                </c:pt>
                <c:pt idx="13">
                  <c:v>14.1</c:v>
                </c:pt>
                <c:pt idx="14">
                  <c:v>9.1999999999999993</c:v>
                </c:pt>
                <c:pt idx="15">
                  <c:v>5.7</c:v>
                </c:pt>
                <c:pt idx="16">
                  <c:v>22.4</c:v>
                </c:pt>
                <c:pt idx="17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B-481A-AFAF-8BA812C1D8D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List1!$D$2:$D$19</c:f>
              <c:numCache>
                <c:formatCode>General</c:formatCode>
                <c:ptCount val="18"/>
                <c:pt idx="0">
                  <c:v>7.7</c:v>
                </c:pt>
                <c:pt idx="1">
                  <c:v>6.1</c:v>
                </c:pt>
                <c:pt idx="2">
                  <c:v>9.1999999999999993</c:v>
                </c:pt>
                <c:pt idx="3">
                  <c:v>8.3000000000000007</c:v>
                </c:pt>
                <c:pt idx="4">
                  <c:v>7.3</c:v>
                </c:pt>
                <c:pt idx="5">
                  <c:v>7.6</c:v>
                </c:pt>
                <c:pt idx="6">
                  <c:v>8.6</c:v>
                </c:pt>
                <c:pt idx="7">
                  <c:v>6.5</c:v>
                </c:pt>
                <c:pt idx="8">
                  <c:v>7.8</c:v>
                </c:pt>
                <c:pt idx="9">
                  <c:v>9.5</c:v>
                </c:pt>
                <c:pt idx="10">
                  <c:v>5.3</c:v>
                </c:pt>
                <c:pt idx="11">
                  <c:v>7.6</c:v>
                </c:pt>
                <c:pt idx="12">
                  <c:v>9.3000000000000007</c:v>
                </c:pt>
                <c:pt idx="13">
                  <c:v>5.5</c:v>
                </c:pt>
                <c:pt idx="14">
                  <c:v>8</c:v>
                </c:pt>
                <c:pt idx="15">
                  <c:v>6.8</c:v>
                </c:pt>
                <c:pt idx="16">
                  <c:v>7.7</c:v>
                </c:pt>
                <c:pt idx="17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6B-481A-AFAF-8BA812C1D8D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EFC258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[&lt;1]&quot;&quot;;#,##0;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List1!$E$2:$E$19</c:f>
              <c:numCache>
                <c:formatCode>General</c:formatCode>
                <c:ptCount val="18"/>
                <c:pt idx="0">
                  <c:v>24.6</c:v>
                </c:pt>
                <c:pt idx="1">
                  <c:v>25.3</c:v>
                </c:pt>
                <c:pt idx="2">
                  <c:v>24.1</c:v>
                </c:pt>
                <c:pt idx="3">
                  <c:v>26.7</c:v>
                </c:pt>
                <c:pt idx="4">
                  <c:v>26.2</c:v>
                </c:pt>
                <c:pt idx="5">
                  <c:v>18</c:v>
                </c:pt>
                <c:pt idx="6">
                  <c:v>22</c:v>
                </c:pt>
                <c:pt idx="7">
                  <c:v>27.2</c:v>
                </c:pt>
                <c:pt idx="8">
                  <c:v>26.3</c:v>
                </c:pt>
                <c:pt idx="9">
                  <c:v>21</c:v>
                </c:pt>
                <c:pt idx="10">
                  <c:v>23.8</c:v>
                </c:pt>
                <c:pt idx="11">
                  <c:v>28.7</c:v>
                </c:pt>
                <c:pt idx="12">
                  <c:v>23</c:v>
                </c:pt>
                <c:pt idx="13">
                  <c:v>19.3</c:v>
                </c:pt>
                <c:pt idx="14">
                  <c:v>23.4</c:v>
                </c:pt>
                <c:pt idx="15">
                  <c:v>28.7</c:v>
                </c:pt>
                <c:pt idx="16">
                  <c:v>14.8</c:v>
                </c:pt>
                <c:pt idx="17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6B-481A-AFAF-8BA812C1D8D1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rgbClr val="EA6967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List1!$A$2:$A$19</c:f>
              <c:strCache>
                <c:ptCount val="18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  <c:pt idx="16">
                  <c:v>Ano (n=446)</c:v>
                </c:pt>
                <c:pt idx="17">
                  <c:v>Ne (n=1031)</c:v>
                </c:pt>
              </c:strCache>
            </c:strRef>
          </c:cat>
          <c:val>
            <c:numRef>
              <c:f>List1!$F$2:$F$19</c:f>
              <c:numCache>
                <c:formatCode>General</c:formatCode>
                <c:ptCount val="18"/>
                <c:pt idx="0">
                  <c:v>45.5</c:v>
                </c:pt>
                <c:pt idx="1">
                  <c:v>43.1</c:v>
                </c:pt>
                <c:pt idx="2">
                  <c:v>47.7</c:v>
                </c:pt>
                <c:pt idx="3">
                  <c:v>52.6</c:v>
                </c:pt>
                <c:pt idx="4">
                  <c:v>46.9</c:v>
                </c:pt>
                <c:pt idx="5">
                  <c:v>30.4</c:v>
                </c:pt>
                <c:pt idx="6">
                  <c:v>49.7</c:v>
                </c:pt>
                <c:pt idx="7">
                  <c:v>41.2</c:v>
                </c:pt>
                <c:pt idx="8">
                  <c:v>43.2</c:v>
                </c:pt>
                <c:pt idx="9">
                  <c:v>37.9</c:v>
                </c:pt>
                <c:pt idx="10">
                  <c:v>30.6</c:v>
                </c:pt>
                <c:pt idx="11">
                  <c:v>42.5</c:v>
                </c:pt>
                <c:pt idx="12">
                  <c:v>59.7</c:v>
                </c:pt>
                <c:pt idx="13">
                  <c:v>34.6</c:v>
                </c:pt>
                <c:pt idx="14">
                  <c:v>43.9</c:v>
                </c:pt>
                <c:pt idx="15">
                  <c:v>50.7</c:v>
                </c:pt>
                <c:pt idx="16">
                  <c:v>10</c:v>
                </c:pt>
                <c:pt idx="17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6-4F1F-A221-DC73DC4DC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34345472"/>
        <c:axId val="134347008"/>
      </c:barChart>
      <c:catAx>
        <c:axId val="1343454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cs-CZ"/>
          </a:p>
        </c:txPr>
        <c:crossAx val="134347008"/>
        <c:crosses val="autoZero"/>
        <c:auto val="1"/>
        <c:lblAlgn val="ctr"/>
        <c:lblOffset val="100"/>
        <c:noMultiLvlLbl val="0"/>
      </c:catAx>
      <c:valAx>
        <c:axId val="13434700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4345472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1574584487790486"/>
          <c:y val="0.89353247587928242"/>
          <c:w val="0.67752044782242105"/>
          <c:h val="5.5095640590101719E-2"/>
        </c:manualLayout>
      </c:layout>
      <c:overlay val="0"/>
      <c:txPr>
        <a:bodyPr/>
        <a:lstStyle/>
        <a:p>
          <a:pPr>
            <a:defRPr sz="1200">
              <a:solidFill>
                <a:srgbClr val="6F6F6F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99886099143267"/>
          <c:y val="3.446415826918052E-2"/>
          <c:w val="0.60100113900856733"/>
          <c:h val="0.914764042649497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A2-45ED-81CE-683824644B1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22-4271-BCAC-1E27019D9F74}"/>
              </c:ext>
            </c:extLst>
          </c:dPt>
          <c:dPt>
            <c:idx val="11"/>
            <c:invertIfNegative val="0"/>
            <c:bubble3D val="0"/>
            <c:spPr>
              <a:solidFill>
                <a:srgbClr val="D5D0C4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0C1D-4439-AB16-89B0163011F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195-44FB-BCB2-E37054739BAD}"/>
              </c:ext>
            </c:extLst>
          </c:dPt>
          <c:dLbls>
            <c:numFmt formatCode="[&lt;0]&quot;&quot;;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Je to banální onemocnění, „rýmička“, kterou většinou přecházím</c:v>
                </c:pt>
                <c:pt idx="1">
                  <c:v>Je to nachlazení, které někdy znamená pár dní v posteli, ale nic vážného</c:v>
                </c:pt>
                <c:pt idx="2">
                  <c:v>Je to onemocnění, které může mít vážný průběh, ale kterého se osobně nebojím, protože ohrožuje jen seniory</c:v>
                </c:pt>
                <c:pt idx="3">
                  <c:v>Je to vážné onemocnění, které může mít za následky i smrt, zejména u seniorů a lidí 
s chronickým onemocněním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5.8</c:v>
                </c:pt>
                <c:pt idx="1">
                  <c:v>27.3</c:v>
                </c:pt>
                <c:pt idx="2">
                  <c:v>27.7</c:v>
                </c:pt>
                <c:pt idx="3">
                  <c:v>39.299999999999997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22-4271-BCAC-1E27019D9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3732608"/>
        <c:axId val="133731072"/>
      </c:barChart>
      <c:valAx>
        <c:axId val="133731072"/>
        <c:scaling>
          <c:orientation val="minMax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3732608"/>
        <c:crosses val="max"/>
        <c:crossBetween val="between"/>
      </c:valAx>
      <c:catAx>
        <c:axId val="133732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6F6F6F"/>
                </a:solidFill>
              </a:defRPr>
            </a:pPr>
            <a:endParaRPr lang="cs-CZ"/>
          </a:p>
        </c:txPr>
        <c:crossAx val="1337310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550354618754375"/>
          <c:y val="0"/>
          <c:w val="0.78449645381245625"/>
          <c:h val="0.6490685922533970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banální onemocnění, „rýmička“</c:v>
                </c:pt>
              </c:strCache>
            </c:strRef>
          </c:tx>
          <c:spPr>
            <a:solidFill>
              <a:srgbClr val="1A936F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Očkovaní (n=446)</c:v>
                </c:pt>
                <c:pt idx="1">
                  <c:v>Neočkovaní (n=1031)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3.3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B-481A-AFAF-8BA812C1D8D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nachlazení, pár dní v posteli, nic vážného</c:v>
                </c:pt>
              </c:strCache>
            </c:strRef>
          </c:tx>
          <c:spPr>
            <a:solidFill>
              <a:srgbClr val="6BBA8B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Očkovaní (n=446)</c:v>
                </c:pt>
                <c:pt idx="1">
                  <c:v>Neočkovaní (n=1031)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17.3</c:v>
                </c:pt>
                <c:pt idx="1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B-481A-AFAF-8BA812C1D8D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může mít vážný průběh, ale ohrožuje jen seniory</c:v>
                </c:pt>
              </c:strCache>
            </c:strRef>
          </c:tx>
          <c:spPr>
            <a:solidFill>
              <a:srgbClr val="EFC258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Očkovaní (n=446)</c:v>
                </c:pt>
                <c:pt idx="1">
                  <c:v>Neočkovaní (n=1031)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22.8</c:v>
                </c:pt>
                <c:pt idx="1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6B-481A-AFAF-8BA812C1D8D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vážné onemocnění, následky i smrt</c:v>
                </c:pt>
              </c:strCache>
            </c:strRef>
          </c:tx>
          <c:spPr>
            <a:solidFill>
              <a:srgbClr val="EA6967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[&lt;1]&quot;&quot;;#,##0;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Očkovaní (n=446)</c:v>
                </c:pt>
                <c:pt idx="1">
                  <c:v>Neočkovaní (n=1031)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56.6</c:v>
                </c:pt>
                <c:pt idx="1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6B-481A-AFAF-8BA812C1D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25185024"/>
        <c:axId val="125207296"/>
      </c:barChart>
      <c:catAx>
        <c:axId val="1251850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cs-CZ"/>
          </a:p>
        </c:txPr>
        <c:crossAx val="125207296"/>
        <c:crosses val="autoZero"/>
        <c:auto val="1"/>
        <c:lblAlgn val="ctr"/>
        <c:lblOffset val="100"/>
        <c:noMultiLvlLbl val="0"/>
      </c:catAx>
      <c:valAx>
        <c:axId val="12520729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2518502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"/>
          <c:y val="0.74958476149187814"/>
          <c:w val="1"/>
          <c:h val="0.25041523850812186"/>
        </c:manualLayout>
      </c:layout>
      <c:overlay val="0"/>
      <c:txPr>
        <a:bodyPr/>
        <a:lstStyle/>
        <a:p>
          <a:pPr>
            <a:defRPr sz="1200">
              <a:solidFill>
                <a:srgbClr val="6F6F6F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213761488204892"/>
          <c:y val="0"/>
          <c:w val="0.64786238511795102"/>
          <c:h val="0.898550595968335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banální onemocnění, „rýmička“</c:v>
                </c:pt>
              </c:strCache>
            </c:strRef>
          </c:tx>
          <c:spPr>
            <a:solidFill>
              <a:srgbClr val="1A936F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Celkem (N=1477)</c:v>
                </c:pt>
                <c:pt idx="1">
                  <c:v>1. Ano, respondent osobně (vyjma seniorství) (n=272)</c:v>
                </c:pt>
                <c:pt idx="2">
                  <c:v>2. Respondent i někdo z domácnosti 
(n=170)</c:v>
                </c:pt>
                <c:pt idx="3">
                  <c:v>3. Respondent ne, ale někdo z domácnosti ano (n=225)</c:v>
                </c:pt>
                <c:pt idx="4">
                  <c:v>4. Respondent ani nikdo z domácnosti, 
ale žije s dětmi (n=336)</c:v>
                </c:pt>
                <c:pt idx="5">
                  <c:v>5.Respondent ani nikdo z domácnosti, 
ale je mu více než 64 let (n=122)</c:v>
                </c:pt>
                <c:pt idx="6">
                  <c:v>6. Ne, v rizikové skupině není (n=352)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5.8</c:v>
                </c:pt>
                <c:pt idx="1">
                  <c:v>3.8</c:v>
                </c:pt>
                <c:pt idx="2">
                  <c:v>5.2</c:v>
                </c:pt>
                <c:pt idx="3">
                  <c:v>4.8</c:v>
                </c:pt>
                <c:pt idx="4">
                  <c:v>7.2</c:v>
                </c:pt>
                <c:pt idx="5">
                  <c:v>5.7</c:v>
                </c:pt>
                <c:pt idx="6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B-481A-AFAF-8BA812C1D8D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nachlazení, pár dní v posteli, nic vážného</c:v>
                </c:pt>
              </c:strCache>
            </c:strRef>
          </c:tx>
          <c:spPr>
            <a:solidFill>
              <a:srgbClr val="6BBA8B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Celkem (N=1477)</c:v>
                </c:pt>
                <c:pt idx="1">
                  <c:v>1. Ano, respondent osobně (vyjma seniorství) (n=272)</c:v>
                </c:pt>
                <c:pt idx="2">
                  <c:v>2. Respondent i někdo z domácnosti 
(n=170)</c:v>
                </c:pt>
                <c:pt idx="3">
                  <c:v>3. Respondent ne, ale někdo z domácnosti ano (n=225)</c:v>
                </c:pt>
                <c:pt idx="4">
                  <c:v>4. Respondent ani nikdo z domácnosti, 
ale žije s dětmi (n=336)</c:v>
                </c:pt>
                <c:pt idx="5">
                  <c:v>5.Respondent ani nikdo z domácnosti, 
ale je mu více než 64 let (n=122)</c:v>
                </c:pt>
                <c:pt idx="6">
                  <c:v>6. Ne, v rizikové skupině není (n=352)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27.3</c:v>
                </c:pt>
                <c:pt idx="1">
                  <c:v>21.2</c:v>
                </c:pt>
                <c:pt idx="2">
                  <c:v>23.7</c:v>
                </c:pt>
                <c:pt idx="3">
                  <c:v>25.5</c:v>
                </c:pt>
                <c:pt idx="4">
                  <c:v>30.3</c:v>
                </c:pt>
                <c:pt idx="5">
                  <c:v>32.1</c:v>
                </c:pt>
                <c:pt idx="6">
                  <c:v>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B-481A-AFAF-8BA812C1D8D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může mít vážný průběh, ale ohrožuje jen seniory</c:v>
                </c:pt>
              </c:strCache>
            </c:strRef>
          </c:tx>
          <c:spPr>
            <a:solidFill>
              <a:srgbClr val="EFC258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Celkem (N=1477)</c:v>
                </c:pt>
                <c:pt idx="1">
                  <c:v>1. Ano, respondent osobně (vyjma seniorství) (n=272)</c:v>
                </c:pt>
                <c:pt idx="2">
                  <c:v>2. Respondent i někdo z domácnosti 
(n=170)</c:v>
                </c:pt>
                <c:pt idx="3">
                  <c:v>3. Respondent ne, ale někdo z domácnosti ano (n=225)</c:v>
                </c:pt>
                <c:pt idx="4">
                  <c:v>4. Respondent ani nikdo z domácnosti, 
ale žije s dětmi (n=336)</c:v>
                </c:pt>
                <c:pt idx="5">
                  <c:v>5.Respondent ani nikdo z domácnosti, 
ale je mu více než 64 let (n=122)</c:v>
                </c:pt>
                <c:pt idx="6">
                  <c:v>6. Ne, v rizikové skupině není (n=352)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27.7</c:v>
                </c:pt>
                <c:pt idx="1">
                  <c:v>20.3</c:v>
                </c:pt>
                <c:pt idx="2">
                  <c:v>25.4</c:v>
                </c:pt>
                <c:pt idx="3">
                  <c:v>26.6</c:v>
                </c:pt>
                <c:pt idx="4">
                  <c:v>38.700000000000003</c:v>
                </c:pt>
                <c:pt idx="5">
                  <c:v>15.7</c:v>
                </c:pt>
                <c:pt idx="6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6B-481A-AFAF-8BA812C1D8D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vážné onemocnění, následky i smrt</c:v>
                </c:pt>
              </c:strCache>
            </c:strRef>
          </c:tx>
          <c:spPr>
            <a:solidFill>
              <a:srgbClr val="EA6967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[&lt;1]&quot;&quot;;#,##0;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cs-CZ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Celkem (N=1477)</c:v>
                </c:pt>
                <c:pt idx="1">
                  <c:v>1. Ano, respondent osobně (vyjma seniorství) (n=272)</c:v>
                </c:pt>
                <c:pt idx="2">
                  <c:v>2. Respondent i někdo z domácnosti 
(n=170)</c:v>
                </c:pt>
                <c:pt idx="3">
                  <c:v>3. Respondent ne, ale někdo z domácnosti ano (n=225)</c:v>
                </c:pt>
                <c:pt idx="4">
                  <c:v>4. Respondent ani nikdo z domácnosti, 
ale žije s dětmi (n=336)</c:v>
                </c:pt>
                <c:pt idx="5">
                  <c:v>5.Respondent ani nikdo z domácnosti, 
ale je mu více než 64 let (n=122)</c:v>
                </c:pt>
                <c:pt idx="6">
                  <c:v>6. Ne, v rizikové skupině není (n=352)</c:v>
                </c:pt>
              </c:strCache>
            </c:strRef>
          </c:cat>
          <c:val>
            <c:numRef>
              <c:f>List1!$E$2:$E$8</c:f>
              <c:numCache>
                <c:formatCode>General</c:formatCode>
                <c:ptCount val="7"/>
                <c:pt idx="0">
                  <c:v>39.299999999999997</c:v>
                </c:pt>
                <c:pt idx="1">
                  <c:v>54.7</c:v>
                </c:pt>
                <c:pt idx="2">
                  <c:v>45.8</c:v>
                </c:pt>
                <c:pt idx="3">
                  <c:v>43.2</c:v>
                </c:pt>
                <c:pt idx="4">
                  <c:v>23.7</c:v>
                </c:pt>
                <c:pt idx="5">
                  <c:v>46.4</c:v>
                </c:pt>
                <c:pt idx="6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6B-481A-AFAF-8BA812C1D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33839872"/>
        <c:axId val="133849856"/>
      </c:barChart>
      <c:catAx>
        <c:axId val="1338398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cs-CZ"/>
          </a:p>
        </c:txPr>
        <c:crossAx val="133849856"/>
        <c:crosses val="autoZero"/>
        <c:auto val="1"/>
        <c:lblAlgn val="ctr"/>
        <c:lblOffset val="100"/>
        <c:noMultiLvlLbl val="0"/>
      </c:catAx>
      <c:valAx>
        <c:axId val="13384985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3839872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"/>
          <c:y val="0.8958323866648491"/>
          <c:w val="1"/>
          <c:h val="0.10416761333515094"/>
        </c:manualLayout>
      </c:layout>
      <c:overlay val="0"/>
      <c:txPr>
        <a:bodyPr/>
        <a:lstStyle/>
        <a:p>
          <a:pPr>
            <a:defRPr sz="1200">
              <a:solidFill>
                <a:srgbClr val="6F6F6F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99886099143267"/>
          <c:y val="3.446415826918052E-2"/>
          <c:w val="0.60100113900856733"/>
          <c:h val="0.914764042649497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A2-45ED-81CE-683824644B1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22-4271-BCAC-1E27019D9F74}"/>
              </c:ext>
            </c:extLst>
          </c:dPt>
          <c:dPt>
            <c:idx val="10"/>
            <c:invertIfNegative val="0"/>
            <c:bubble3D val="0"/>
            <c:spPr>
              <a:solidFill>
                <a:srgbClr val="086788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FAB9-4325-A693-5007341A5C89}"/>
              </c:ext>
            </c:extLst>
          </c:dPt>
          <c:dPt>
            <c:idx val="11"/>
            <c:invertIfNegative val="0"/>
            <c:bubble3D val="0"/>
            <c:spPr>
              <a:solidFill>
                <a:srgbClr val="086788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0C1D-4439-AB16-89B0163011F1}"/>
              </c:ext>
            </c:extLst>
          </c:dPt>
          <c:dPt>
            <c:idx val="12"/>
            <c:invertIfNegative val="0"/>
            <c:bubble3D val="0"/>
            <c:spPr>
              <a:solidFill>
                <a:srgbClr val="086788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195-44FB-BCB2-E37054739BAD}"/>
              </c:ext>
            </c:extLst>
          </c:dPt>
          <c:dLbls>
            <c:numFmt formatCode="[&lt;0]&quot;&quot;;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List1!$A$2:$A$17</c:f>
              <c:strCache>
                <c:ptCount val="16"/>
                <c:pt idx="0">
                  <c:v>Celkem (N=1477)</c:v>
                </c:pt>
                <c:pt idx="1">
                  <c:v>Muž (n=719)</c:v>
                </c:pt>
                <c:pt idx="2">
                  <c:v>Žena (n=758)</c:v>
                </c:pt>
                <c:pt idx="3">
                  <c:v>18 - 40 let (n=549)</c:v>
                </c:pt>
                <c:pt idx="4">
                  <c:v>41 - 64 let (n=613)</c:v>
                </c:pt>
                <c:pt idx="5">
                  <c:v>65 a více let (n=315)</c:v>
                </c:pt>
                <c:pt idx="6">
                  <c:v>Základní + SŠ bez maturity (n=681)</c:v>
                </c:pt>
                <c:pt idx="7">
                  <c:v>Středoškolské s maturitou (n=529)</c:v>
                </c:pt>
                <c:pt idx="8">
                  <c:v>Vysokoškolské (n=267)</c:v>
                </c:pt>
                <c:pt idx="9">
                  <c:v>1. Ano, respondent osobně (n=272)</c:v>
                </c:pt>
                <c:pt idx="10">
                  <c:v>2. Resp. i někdo z domácnosti (n=170)</c:v>
                </c:pt>
                <c:pt idx="11">
                  <c:v>3. Resp. ne, ale někdo z dom. ano (n=225)</c:v>
                </c:pt>
                <c:pt idx="12">
                  <c:v>4. Ne, ale žije s dětmi (n=336)</c:v>
                </c:pt>
                <c:pt idx="13">
                  <c:v>5. Ne, ale je mu více než 64 let (n=122)</c:v>
                </c:pt>
                <c:pt idx="14">
                  <c:v>Riziková skupina celkem (n=1125)</c:v>
                </c:pt>
                <c:pt idx="15">
                  <c:v>6. Ne (n=352)</c:v>
                </c:pt>
              </c:strCache>
            </c:strRef>
          </c:cat>
          <c:val>
            <c:numRef>
              <c:f>List1!$B$2:$B$17</c:f>
              <c:numCache>
                <c:formatCode>General</c:formatCode>
                <c:ptCount val="16"/>
                <c:pt idx="0">
                  <c:v>30.2</c:v>
                </c:pt>
                <c:pt idx="1">
                  <c:v>34.799999999999997</c:v>
                </c:pt>
                <c:pt idx="2">
                  <c:v>25.9</c:v>
                </c:pt>
                <c:pt idx="3">
                  <c:v>20.100000000000001</c:v>
                </c:pt>
                <c:pt idx="4">
                  <c:v>27.7</c:v>
                </c:pt>
                <c:pt idx="5">
                  <c:v>52.7</c:v>
                </c:pt>
                <c:pt idx="6">
                  <c:v>26.7</c:v>
                </c:pt>
                <c:pt idx="7">
                  <c:v>33.299999999999997</c:v>
                </c:pt>
                <c:pt idx="8">
                  <c:v>33.200000000000003</c:v>
                </c:pt>
                <c:pt idx="9">
                  <c:v>39.700000000000003</c:v>
                </c:pt>
                <c:pt idx="10">
                  <c:v>45.8</c:v>
                </c:pt>
                <c:pt idx="11">
                  <c:v>30.4</c:v>
                </c:pt>
                <c:pt idx="12">
                  <c:v>18.100000000000001</c:v>
                </c:pt>
                <c:pt idx="13">
                  <c:v>43.9</c:v>
                </c:pt>
                <c:pt idx="14">
                  <c:v>32.799999999999997</c:v>
                </c:pt>
                <c:pt idx="15" formatCode="0.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22-4271-BCAC-1E27019D9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2474496"/>
        <c:axId val="122468608"/>
      </c:barChart>
      <c:valAx>
        <c:axId val="122468608"/>
        <c:scaling>
          <c:orientation val="minMax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22474496"/>
        <c:crosses val="max"/>
        <c:crossBetween val="between"/>
      </c:valAx>
      <c:catAx>
        <c:axId val="122474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6F6F6F"/>
                </a:solidFill>
              </a:defRPr>
            </a:pPr>
            <a:endParaRPr lang="cs-CZ"/>
          </a:p>
        </c:txPr>
        <c:crossAx val="1224686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84021434051973"/>
          <c:y val="3.2968177274241922E-2"/>
          <c:w val="0.46636451737208362"/>
          <c:h val="0.8811141591300552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rgbClr val="1A93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A-4F08-A950-1163938E591E}"/>
              </c:ext>
            </c:extLst>
          </c:dPt>
          <c:dPt>
            <c:idx val="1"/>
            <c:bubble3D val="0"/>
            <c:spPr>
              <a:solidFill>
                <a:srgbClr val="EFC2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DA-4F08-A950-1163938E591E}"/>
              </c:ext>
            </c:extLst>
          </c:dPt>
          <c:dPt>
            <c:idx val="2"/>
            <c:bubble3D val="0"/>
            <c:spPr>
              <a:solidFill>
                <a:srgbClr val="EA69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A-4F08-A950-1163938E591E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DE-42F9-939C-0D48C76319F5}"/>
              </c:ext>
            </c:extLst>
          </c:dPt>
          <c:dPt>
            <c:idx val="4"/>
            <c:bubble3D val="0"/>
            <c:spPr>
              <a:solidFill>
                <a:srgbClr val="AF42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982-46DB-B776-A967762D105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Pravidelně každý rok</c:v>
                </c:pt>
                <c:pt idx="1">
                  <c:v>Nepravidelně</c:v>
                </c:pt>
                <c:pt idx="2">
                  <c:v>V minulosti pouze 1x</c:v>
                </c:pt>
                <c:pt idx="3">
                  <c:v>Neočkován nikdy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45.2</c:v>
                </c:pt>
                <c:pt idx="1">
                  <c:v>33.200000000000003</c:v>
                </c:pt>
                <c:pt idx="2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A-4F08-A950-1163938E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20713837595838622"/>
          <c:w val="0.41941668495146411"/>
          <c:h val="0.326428267652815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84021434051973"/>
          <c:y val="0.15217726720201247"/>
          <c:w val="0.40326839172881834"/>
          <c:h val="0.76190506920228473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rgbClr val="1A93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A-4F08-A950-1163938E591E}"/>
              </c:ext>
            </c:extLst>
          </c:dPt>
          <c:dPt>
            <c:idx val="1"/>
            <c:bubble3D val="0"/>
            <c:spPr>
              <a:solidFill>
                <a:srgbClr val="EFC2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DA-4F08-A950-1163938E591E}"/>
              </c:ext>
            </c:extLst>
          </c:dPt>
          <c:dPt>
            <c:idx val="2"/>
            <c:bubble3D val="0"/>
            <c:spPr>
              <a:solidFill>
                <a:srgbClr val="EA69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A-4F08-A950-1163938E591E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DE-42F9-939C-0D48C76319F5}"/>
              </c:ext>
            </c:extLst>
          </c:dPt>
          <c:dPt>
            <c:idx val="4"/>
            <c:bubble3D val="0"/>
            <c:spPr>
              <a:solidFill>
                <a:srgbClr val="AF42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982-46DB-B776-A967762D105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Pravidelně každý rok</c:v>
                </c:pt>
                <c:pt idx="1">
                  <c:v>Nepravidelně</c:v>
                </c:pt>
                <c:pt idx="2">
                  <c:v>V minulosti pouze 1x</c:v>
                </c:pt>
                <c:pt idx="3">
                  <c:v>Neočkován nikdy</c:v>
                </c:pt>
              </c:strCache>
            </c:strRef>
          </c:cat>
          <c:val>
            <c:numRef>
              <c:f>List1!$B$2:$B$5</c:f>
              <c:numCache>
                <c:formatCode>0.0</c:formatCode>
                <c:ptCount val="4"/>
                <c:pt idx="0">
                  <c:v>13.676371022342586</c:v>
                </c:pt>
                <c:pt idx="1">
                  <c:v>10.020311442112391</c:v>
                </c:pt>
                <c:pt idx="2">
                  <c:v>6.5673662830060939</c:v>
                </c:pt>
                <c:pt idx="3">
                  <c:v>69.803656059580234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A-4F08-A950-1163938E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65956157026207"/>
          <c:y val="3.446415826918052E-2"/>
          <c:w val="0.51834043842973798"/>
          <c:h val="0.914764042649497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A2-45ED-81CE-683824644B1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22-4271-BCAC-1E27019D9F74}"/>
              </c:ext>
            </c:extLst>
          </c:dPt>
          <c:dPt>
            <c:idx val="11"/>
            <c:invertIfNegative val="0"/>
            <c:bubble3D val="0"/>
            <c:spPr>
              <a:solidFill>
                <a:srgbClr val="D5D0C4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0C1D-4439-AB16-89B0163011F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195-44FB-BCB2-E37054739BAD}"/>
              </c:ext>
            </c:extLst>
          </c:dPt>
          <c:dLbls>
            <c:numFmt formatCode="[&lt;0]&quot;&quot;;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Protože očkování chrání před těžkým průběhem chřipky</c:v>
                </c:pt>
                <c:pt idx="1">
                  <c:v>Protože chci být zdravý (zdravá) a předejít např. ztrátě výdělku ze zaměstnání, rušení dovolené, vyřazení z běžných každodenních aktivit apod.</c:v>
                </c:pt>
                <c:pt idx="2">
                  <c:v>Protože mi to doporučil lékař</c:v>
                </c:pt>
                <c:pt idx="3">
                  <c:v>Protože nechci nakazit svou rodinu a ohrozit tak zejména starší členy</c:v>
                </c:pt>
                <c:pt idx="4">
                  <c:v>Protože jsem já nebo někdo z mého okolí prodělal(a) těžkou chřipku</c:v>
                </c:pt>
                <c:pt idx="5">
                  <c:v>Jiný důvod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48.3</c:v>
                </c:pt>
                <c:pt idx="1">
                  <c:v>29.3</c:v>
                </c:pt>
                <c:pt idx="2">
                  <c:v>28</c:v>
                </c:pt>
                <c:pt idx="3">
                  <c:v>19.600000000000001</c:v>
                </c:pt>
                <c:pt idx="4">
                  <c:v>8.4</c:v>
                </c:pt>
                <c:pt idx="5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22-4271-BCAC-1E27019D9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6449024"/>
        <c:axId val="176447488"/>
      </c:barChart>
      <c:valAx>
        <c:axId val="176447488"/>
        <c:scaling>
          <c:orientation val="minMax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76449024"/>
        <c:crosses val="max"/>
        <c:crossBetween val="between"/>
      </c:valAx>
      <c:catAx>
        <c:axId val="17644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6F6F6F"/>
                </a:solidFill>
              </a:defRPr>
            </a:pPr>
            <a:endParaRPr lang="cs-CZ"/>
          </a:p>
        </c:txPr>
        <c:crossAx val="1764474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65956157026207"/>
          <c:y val="3.446415826918052E-2"/>
          <c:w val="0.51834043842973798"/>
          <c:h val="0.914764042649497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86788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AE08-43F1-BFCD-5BF54B40325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A2-45ED-81CE-683824644B1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22-4271-BCAC-1E27019D9F74}"/>
              </c:ext>
            </c:extLst>
          </c:dPt>
          <c:dPt>
            <c:idx val="11"/>
            <c:invertIfNegative val="0"/>
            <c:bubble3D val="0"/>
            <c:spPr>
              <a:solidFill>
                <a:srgbClr val="086788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0C1D-4439-AB16-89B0163011F1}"/>
              </c:ext>
            </c:extLst>
          </c:dPt>
          <c:dPt>
            <c:idx val="12"/>
            <c:invertIfNegative val="0"/>
            <c:bubble3D val="0"/>
            <c:spPr>
              <a:solidFill>
                <a:srgbClr val="086788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195-44FB-BCB2-E37054739BAD}"/>
              </c:ext>
            </c:extLst>
          </c:dPt>
          <c:dLbls>
            <c:numFmt formatCode="[&lt;0]&quot;&quot;;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Nemívám chřipku</c:v>
                </c:pt>
                <c:pt idx="1">
                  <c:v>Nevěřím, že mě očkování proti chřipce ochrání</c:v>
                </c:pt>
                <c:pt idx="2">
                  <c:v>Nepatřím mezi rizikové skupiny onemocněním chřipky</c:v>
                </c:pt>
                <c:pt idx="3">
                  <c:v>Myslím, že proti chřipce to není potřeba</c:v>
                </c:pt>
                <c:pt idx="4">
                  <c:v>Mám obavy z vedlejších účinků</c:v>
                </c:pt>
                <c:pt idx="5">
                  <c:v>Mám negativní postoj k očkování jako takovému</c:v>
                </c:pt>
                <c:pt idx="6">
                  <c:v>Zvyšuji obranyschopnost organismu jinak</c:v>
                </c:pt>
                <c:pt idx="7">
                  <c:v>Protože se nikdo v mém okolí neočkuje proti chřipce</c:v>
                </c:pt>
                <c:pt idx="8">
                  <c:v>Protože očk.proti chřipce nemám hraz.od pojišťovny</c:v>
                </c:pt>
                <c:pt idx="9">
                  <c:v>Dostat se k prakt.lékaři je pro mě časově náročné</c:v>
                </c:pt>
                <c:pt idx="10">
                  <c:v>„Nesnáším“ injekce</c:v>
                </c:pt>
                <c:pt idx="11">
                  <c:v>Mám osob.negativní zkušenost s vedl.účinky očkování</c:v>
                </c:pt>
                <c:pt idx="12">
                  <c:v>Nechodím příliš mezi lidi</c:v>
                </c:pt>
                <c:pt idx="13">
                  <c:v>Jiný důvod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33.9</c:v>
                </c:pt>
                <c:pt idx="1">
                  <c:v>27.1</c:v>
                </c:pt>
                <c:pt idx="2">
                  <c:v>27</c:v>
                </c:pt>
                <c:pt idx="3">
                  <c:v>24.3</c:v>
                </c:pt>
                <c:pt idx="4">
                  <c:v>15.6</c:v>
                </c:pt>
                <c:pt idx="5">
                  <c:v>10.6</c:v>
                </c:pt>
                <c:pt idx="6">
                  <c:v>7.2</c:v>
                </c:pt>
                <c:pt idx="7">
                  <c:v>7.1</c:v>
                </c:pt>
                <c:pt idx="8">
                  <c:v>6.3</c:v>
                </c:pt>
                <c:pt idx="9">
                  <c:v>6.2</c:v>
                </c:pt>
                <c:pt idx="10">
                  <c:v>6.1</c:v>
                </c:pt>
                <c:pt idx="11">
                  <c:v>5.9</c:v>
                </c:pt>
                <c:pt idx="12">
                  <c:v>5.2</c:v>
                </c:pt>
                <c:pt idx="1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22-4271-BCAC-1E27019D9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6387584"/>
        <c:axId val="176386048"/>
      </c:barChart>
      <c:valAx>
        <c:axId val="176386048"/>
        <c:scaling>
          <c:orientation val="minMax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76387584"/>
        <c:crosses val="max"/>
        <c:crossBetween val="between"/>
      </c:valAx>
      <c:catAx>
        <c:axId val="176387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6F6F6F"/>
                </a:solidFill>
              </a:defRPr>
            </a:pPr>
            <a:endParaRPr lang="cs-CZ"/>
          </a:p>
        </c:txPr>
        <c:crossAx val="1763860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44F9100-EEFD-4D39-82AC-86F8A9ED64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D98C07-36DB-4364-9BB6-4C71F582E7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877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A33522DA-9D8C-42FD-B3D2-1BB86A8D00A1}" type="datetimeFigureOut">
              <a:rPr lang="cs-CZ" smtClean="0"/>
              <a:t>30.09.2022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F320B7-EFFC-4704-B559-FE1F3013B9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B63133-C690-46AD-A4F5-9EE74EA289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7004702E-1359-4F5C-85E8-7E5FA8F57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584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2B07D73D-7D79-4447-B331-272C974673BE}" type="datetimeFigureOut">
              <a:rPr lang="cs-CZ" smtClean="0"/>
              <a:t>30.09.2022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40"/>
          </a:xfrm>
          <a:prstGeom prst="rect">
            <a:avLst/>
          </a:prstGeom>
        </p:spPr>
        <p:txBody>
          <a:bodyPr vert="horz" lIns="92272" tIns="46136" rIns="92272" bIns="46136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534DC8BB-E834-42D4-BE32-67928E1934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35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445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721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C8BB-E834-42D4-BE32-67928E19340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13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://www.median.cz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tgisurveys.com/" TargetMode="External"/><Relationship Id="rId5" Type="http://schemas.openxmlformats.org/officeDocument/2006/relationships/hyperlink" Target="http://www.esomar.org/" TargetMode="External"/><Relationship Id="rId4" Type="http://schemas.openxmlformats.org/officeDocument/2006/relationships/hyperlink" Target="http://www.simar.cz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mar.org/" TargetMode="External"/><Relationship Id="rId2" Type="http://schemas.openxmlformats.org/officeDocument/2006/relationships/hyperlink" Target="http://www.simar.cz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tgisurveys.com/" TargetMode="Externa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ar.cz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tgisurveys.com/" TargetMode="External"/><Relationship Id="rId4" Type="http://schemas.openxmlformats.org/officeDocument/2006/relationships/hyperlink" Target="http://www.esomar.org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mar.org/" TargetMode="External"/><Relationship Id="rId2" Type="http://schemas.openxmlformats.org/officeDocument/2006/relationships/hyperlink" Target="http://www.simar.cz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eg"/><Relationship Id="rId4" Type="http://schemas.openxmlformats.org/officeDocument/2006/relationships/hyperlink" Target="http://www.tgisurveys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rv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33939D1-83A6-4F9A-8D93-7C279C69B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E95BB26-AECA-4613-9124-CED5B56BBA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0300">
                <a:srgbClr val="5D216D">
                  <a:alpha val="77000"/>
                </a:srgbClr>
              </a:gs>
              <a:gs pos="0">
                <a:srgbClr val="093C63">
                  <a:alpha val="69000"/>
                </a:srgbClr>
              </a:gs>
              <a:gs pos="100000">
                <a:srgbClr val="950F74">
                  <a:alpha val="5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268666"/>
            <a:ext cx="108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1" y="3611250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BEB5E573-2192-406C-BD2F-E947BD5773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5144" y="3861780"/>
            <a:ext cx="3161710" cy="4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3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70" y="2158349"/>
            <a:ext cx="5328000" cy="4284000"/>
          </a:xfrm>
        </p:spPr>
        <p:txBody>
          <a:bodyPr wrap="square"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lang="cs-CZ" sz="2000" smtClean="0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9690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BB63A-6A2F-41AB-BBC8-FBAEC15E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2">
            <a:extLst>
              <a:ext uri="{FF2B5EF4-FFF2-40B4-BE49-F238E27FC236}">
                <a16:creationId xmlns:a16="http://schemas.microsoft.com/office/drawing/2014/main" id="{E3812C4B-833E-4D4B-ABEA-1CA4A5E86B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9874" y="1825624"/>
            <a:ext cx="11151029" cy="4570285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0" indent="0">
              <a:buSzPct val="70000"/>
              <a:buFontTx/>
              <a:buNone/>
              <a:defRPr/>
            </a:lvl1pPr>
            <a:lvl2pPr>
              <a:buSzPct val="70000"/>
              <a:defRPr/>
            </a:lvl2pPr>
            <a:lvl3pPr marL="1143000" indent="-228600">
              <a:buSzPct val="7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70000"/>
              <a:buFont typeface="Arial" panose="020B0604020202020204" pitchFamily="34" charset="0"/>
              <a:buChar char="•"/>
              <a:defRPr/>
            </a:lvl4pPr>
            <a:lvl5pPr marL="2057400" indent="-228600">
              <a:buSzPct val="7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6682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2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9BF3FE4-7AB1-4ED9-8C50-F4817EFC2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977661" cy="685800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9204961" y="4875261"/>
            <a:ext cx="2301649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lvl="0"/>
            <a:endParaRPr lang="cs-CZ" sz="1200" dirty="0">
              <a:solidFill>
                <a:srgbClr val="5A7282"/>
              </a:solidFill>
            </a:endParaRP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MEDIAN, s. r. o.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Národních hrdinů 73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190 12 Praha 9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  <a:hlinkClick r:id="rId3"/>
              </a:rPr>
              <a:t>www.median.cz</a:t>
            </a:r>
            <a:endParaRPr lang="cs-CZ" sz="1200" dirty="0">
              <a:solidFill>
                <a:srgbClr val="5A7282"/>
              </a:solidFill>
            </a:endParaRP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225 301 111</a:t>
            </a:r>
            <a:endParaRPr lang="cs-CZ" sz="1600" dirty="0">
              <a:solidFill>
                <a:srgbClr val="5A7282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36150A2-D9AE-4B91-9833-BD8DA0DAE8A9}"/>
              </a:ext>
            </a:extLst>
          </p:cNvPr>
          <p:cNvSpPr/>
          <p:nvPr userDrawn="1"/>
        </p:nvSpPr>
        <p:spPr>
          <a:xfrm>
            <a:off x="0" y="0"/>
            <a:ext cx="2977661" cy="6858000"/>
          </a:xfrm>
          <a:prstGeom prst="rect">
            <a:avLst/>
          </a:prstGeom>
          <a:gradFill flip="none" rotWithShape="1">
            <a:gsLst>
              <a:gs pos="100000">
                <a:srgbClr val="7C1771">
                  <a:alpha val="79000"/>
                </a:srgbClr>
              </a:gs>
              <a:gs pos="20000">
                <a:srgbClr val="093C63">
                  <a:alpha val="63922"/>
                </a:srgbClr>
              </a:gs>
              <a:gs pos="51000">
                <a:srgbClr val="49276B">
                  <a:alpha val="62000"/>
                </a:srgb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B4C0A66-3901-47D9-852C-EC36B4C6A42A}"/>
              </a:ext>
            </a:extLst>
          </p:cNvPr>
          <p:cNvSpPr/>
          <p:nvPr userDrawn="1"/>
        </p:nvSpPr>
        <p:spPr>
          <a:xfrm rot="16200000">
            <a:off x="7421098" y="4410722"/>
            <a:ext cx="2498738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800" dirty="0">
                <a:solidFill>
                  <a:srgbClr val="8A6E95"/>
                </a:solidFill>
              </a:rPr>
              <a:t>kontakt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A28C4C4-218F-43D5-9AA8-E210349196D3}"/>
              </a:ext>
            </a:extLst>
          </p:cNvPr>
          <p:cNvCxnSpPr>
            <a:cxnSpLocks/>
          </p:cNvCxnSpPr>
          <p:nvPr userDrawn="1"/>
        </p:nvCxnSpPr>
        <p:spPr>
          <a:xfrm>
            <a:off x="8965809" y="1411945"/>
            <a:ext cx="0" cy="4627312"/>
          </a:xfrm>
          <a:prstGeom prst="line">
            <a:avLst/>
          </a:prstGeom>
          <a:ln w="19050">
            <a:solidFill>
              <a:srgbClr val="8A6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0CE71C97-6D03-4654-A15B-A74CD59A58C0}"/>
              </a:ext>
            </a:extLst>
          </p:cNvPr>
          <p:cNvSpPr/>
          <p:nvPr userDrawn="1"/>
        </p:nvSpPr>
        <p:spPr>
          <a:xfrm>
            <a:off x="404986" y="5829102"/>
            <a:ext cx="2167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kern="1200" dirty="0" err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Crossmediální</a:t>
            </a:r>
            <a:r>
              <a:rPr lang="cs-CZ" sz="14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 elektronické měření konzumace médií a lokalizace pohybu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0BECAC61-23B7-44A9-B738-E41211DE74A2}"/>
              </a:ext>
            </a:extLst>
          </p:cNvPr>
          <p:cNvSpPr/>
          <p:nvPr userDrawn="1"/>
        </p:nvSpPr>
        <p:spPr>
          <a:xfrm>
            <a:off x="2987038" y="1345116"/>
            <a:ext cx="4511033" cy="4627312"/>
          </a:xfrm>
          <a:prstGeom prst="rect">
            <a:avLst/>
          </a:prstGeom>
          <a:solidFill>
            <a:schemeClr val="bg1"/>
          </a:solidFill>
        </p:spPr>
        <p:txBody>
          <a:bodyPr wrap="square" lIns="432000" tIns="432000" rIns="432000" bIns="432000" anchor="ctr" anchorCtr="0">
            <a:spAutoFit/>
          </a:bodyPr>
          <a:lstStyle/>
          <a:p>
            <a:pPr marL="85725"/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"/>
            <a:endParaRPr lang="cs-CZ" sz="1600" b="1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4"/>
              </a:rPr>
              <a:t>SIMAR</a:t>
            </a:r>
            <a:r>
              <a:rPr lang="cs-CZ" sz="1400" dirty="0">
                <a:solidFill>
                  <a:srgbClr val="5A7282"/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5"/>
              </a:rPr>
              <a:t>ESOMAR</a:t>
            </a:r>
            <a:r>
              <a:rPr lang="cs-CZ" sz="1400" dirty="0">
                <a:solidFill>
                  <a:srgbClr val="5A7282"/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6"/>
              </a:rPr>
              <a:t>TGI Network 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 err="1">
                <a:solidFill>
                  <a:srgbClr val="5A7282"/>
                </a:solidFill>
              </a:rPr>
              <a:t>American</a:t>
            </a:r>
            <a:r>
              <a:rPr lang="cs-CZ" sz="1400" dirty="0">
                <a:solidFill>
                  <a:srgbClr val="5A7282"/>
                </a:solidFill>
              </a:rPr>
              <a:t> Marketing </a:t>
            </a:r>
            <a:r>
              <a:rPr lang="cs-CZ" sz="1400" dirty="0" err="1">
                <a:solidFill>
                  <a:srgbClr val="5A7282"/>
                </a:solidFill>
              </a:rPr>
              <a:t>Association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A3BBA368-7700-4459-86D9-8153824D55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9630" y="4759126"/>
            <a:ext cx="2438400" cy="997528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184EC52E-3678-4062-850C-8C1A7B9D018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80532" y="1524789"/>
            <a:ext cx="2315992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374F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11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rázdný_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5760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grpSp>
        <p:nvGrpSpPr>
          <p:cNvPr id="3" name="Grafický objekt 6">
            <a:extLst>
              <a:ext uri="{FF2B5EF4-FFF2-40B4-BE49-F238E27FC236}">
                <a16:creationId xmlns:a16="http://schemas.microsoft.com/office/drawing/2014/main" id="{4D767816-172A-439D-9AFB-ECB75B8C63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8838" y="6453336"/>
            <a:ext cx="1859069" cy="240027"/>
            <a:chOff x="9051954" y="6495597"/>
            <a:chExt cx="2444196" cy="315573"/>
          </a:xfrm>
        </p:grpSpPr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2E8D156E-DDBE-453D-9030-76C53D61CE13}"/>
                </a:ext>
              </a:extLst>
            </p:cNvPr>
            <p:cNvSpPr/>
            <p:nvPr/>
          </p:nvSpPr>
          <p:spPr>
            <a:xfrm>
              <a:off x="9207597" y="6581503"/>
              <a:ext cx="108043" cy="35983"/>
            </a:xfrm>
            <a:custGeom>
              <a:avLst/>
              <a:gdLst>
                <a:gd name="connsiteX0" fmla="*/ 83513 w 108042"/>
                <a:gd name="connsiteY0" fmla="*/ 405 h 35983"/>
                <a:gd name="connsiteX1" fmla="*/ 18227 w 108042"/>
                <a:gd name="connsiteY1" fmla="*/ 23082 h 35983"/>
                <a:gd name="connsiteX2" fmla="*/ 299 w 108042"/>
                <a:gd name="connsiteY2" fmla="*/ 42856 h 35983"/>
                <a:gd name="connsiteX3" fmla="*/ 22668 w 108042"/>
                <a:gd name="connsiteY3" fmla="*/ 53489 h 35983"/>
                <a:gd name="connsiteX4" fmla="*/ 34293 w 108042"/>
                <a:gd name="connsiteY4" fmla="*/ 40995 h 35983"/>
                <a:gd name="connsiteX5" fmla="*/ 84598 w 108042"/>
                <a:gd name="connsiteY5" fmla="*/ 23798 h 35983"/>
                <a:gd name="connsiteX6" fmla="*/ 115666 w 108042"/>
                <a:gd name="connsiteY6" fmla="*/ 27479 h 35983"/>
                <a:gd name="connsiteX7" fmla="*/ 120393 w 108042"/>
                <a:gd name="connsiteY7" fmla="*/ 4413 h 35983"/>
                <a:gd name="connsiteX8" fmla="*/ 83513 w 108042"/>
                <a:gd name="connsiteY8" fmla="*/ 405 h 3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42" h="35983">
                  <a:moveTo>
                    <a:pt x="83513" y="405"/>
                  </a:moveTo>
                  <a:cubicBezTo>
                    <a:pt x="58647" y="1428"/>
                    <a:pt x="35459" y="9484"/>
                    <a:pt x="18227" y="23082"/>
                  </a:cubicBezTo>
                  <a:cubicBezTo>
                    <a:pt x="10716" y="29013"/>
                    <a:pt x="4719" y="35678"/>
                    <a:pt x="299" y="42856"/>
                  </a:cubicBezTo>
                  <a:lnTo>
                    <a:pt x="22668" y="53489"/>
                  </a:lnTo>
                  <a:cubicBezTo>
                    <a:pt x="25574" y="49031"/>
                    <a:pt x="29463" y="44819"/>
                    <a:pt x="34293" y="40995"/>
                  </a:cubicBezTo>
                  <a:cubicBezTo>
                    <a:pt x="47330" y="30689"/>
                    <a:pt x="65196" y="24575"/>
                    <a:pt x="84598" y="23798"/>
                  </a:cubicBezTo>
                  <a:cubicBezTo>
                    <a:pt x="95670" y="23348"/>
                    <a:pt x="106190" y="24739"/>
                    <a:pt x="115666" y="27479"/>
                  </a:cubicBezTo>
                  <a:lnTo>
                    <a:pt x="120393" y="4413"/>
                  </a:lnTo>
                  <a:cubicBezTo>
                    <a:pt x="108953" y="1346"/>
                    <a:pt x="96489" y="-127"/>
                    <a:pt x="83513" y="405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C76A7C9D-3FEE-49ED-BB6A-6D01ECDC882A}"/>
                </a:ext>
              </a:extLst>
            </p:cNvPr>
            <p:cNvSpPr/>
            <p:nvPr/>
          </p:nvSpPr>
          <p:spPr>
            <a:xfrm>
              <a:off x="9051954" y="6624613"/>
              <a:ext cx="144057" cy="143933"/>
            </a:xfrm>
            <a:custGeom>
              <a:avLst/>
              <a:gdLst>
                <a:gd name="connsiteX0" fmla="*/ 79686 w 144056"/>
                <a:gd name="connsiteY0" fmla="*/ 298 h 143933"/>
                <a:gd name="connsiteX1" fmla="*/ 299 w 144056"/>
                <a:gd name="connsiteY1" fmla="*/ 79618 h 143933"/>
                <a:gd name="connsiteX2" fmla="*/ 79686 w 144056"/>
                <a:gd name="connsiteY2" fmla="*/ 158937 h 143933"/>
                <a:gd name="connsiteX3" fmla="*/ 102506 w 144056"/>
                <a:gd name="connsiteY3" fmla="*/ 155502 h 143933"/>
                <a:gd name="connsiteX4" fmla="*/ 114151 w 144056"/>
                <a:gd name="connsiteY4" fmla="*/ 113153 h 143933"/>
                <a:gd name="connsiteX5" fmla="*/ 79686 w 144056"/>
                <a:gd name="connsiteY5" fmla="*/ 127733 h 143933"/>
                <a:gd name="connsiteX6" fmla="*/ 31550 w 144056"/>
                <a:gd name="connsiteY6" fmla="*/ 79618 h 143933"/>
                <a:gd name="connsiteX7" fmla="*/ 79686 w 144056"/>
                <a:gd name="connsiteY7" fmla="*/ 31503 h 143933"/>
                <a:gd name="connsiteX8" fmla="*/ 127822 w 144056"/>
                <a:gd name="connsiteY8" fmla="*/ 79086 h 143933"/>
                <a:gd name="connsiteX9" fmla="*/ 127822 w 144056"/>
                <a:gd name="connsiteY9" fmla="*/ 80190 h 143933"/>
                <a:gd name="connsiteX10" fmla="*/ 127822 w 144056"/>
                <a:gd name="connsiteY10" fmla="*/ 83074 h 143933"/>
                <a:gd name="connsiteX11" fmla="*/ 127822 w 144056"/>
                <a:gd name="connsiteY11" fmla="*/ 142558 h 143933"/>
                <a:gd name="connsiteX12" fmla="*/ 127822 w 144056"/>
                <a:gd name="connsiteY12" fmla="*/ 156524 h 143933"/>
                <a:gd name="connsiteX13" fmla="*/ 150703 w 144056"/>
                <a:gd name="connsiteY13" fmla="*/ 156524 h 143933"/>
                <a:gd name="connsiteX14" fmla="*/ 159053 w 144056"/>
                <a:gd name="connsiteY14" fmla="*/ 156524 h 143933"/>
                <a:gd name="connsiteX15" fmla="*/ 159053 w 144056"/>
                <a:gd name="connsiteY15" fmla="*/ 126077 h 143933"/>
                <a:gd name="connsiteX16" fmla="*/ 159053 w 144056"/>
                <a:gd name="connsiteY16" fmla="*/ 91641 h 143933"/>
                <a:gd name="connsiteX17" fmla="*/ 159053 w 144056"/>
                <a:gd name="connsiteY17" fmla="*/ 80190 h 143933"/>
                <a:gd name="connsiteX18" fmla="*/ 159074 w 144056"/>
                <a:gd name="connsiteY18" fmla="*/ 79618 h 143933"/>
                <a:gd name="connsiteX19" fmla="*/ 79686 w 144056"/>
                <a:gd name="connsiteY19" fmla="*/ 298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43933">
                  <a:moveTo>
                    <a:pt x="79686" y="298"/>
                  </a:moveTo>
                  <a:cubicBezTo>
                    <a:pt x="35930" y="298"/>
                    <a:pt x="299" y="35879"/>
                    <a:pt x="299" y="79618"/>
                  </a:cubicBezTo>
                  <a:cubicBezTo>
                    <a:pt x="299" y="123357"/>
                    <a:pt x="35930" y="158937"/>
                    <a:pt x="79686" y="158937"/>
                  </a:cubicBezTo>
                  <a:cubicBezTo>
                    <a:pt x="87648" y="158937"/>
                    <a:pt x="95281" y="157690"/>
                    <a:pt x="102506" y="155502"/>
                  </a:cubicBezTo>
                  <a:lnTo>
                    <a:pt x="114151" y="113153"/>
                  </a:lnTo>
                  <a:cubicBezTo>
                    <a:pt x="105391" y="122130"/>
                    <a:pt x="93194" y="127733"/>
                    <a:pt x="79686" y="127733"/>
                  </a:cubicBezTo>
                  <a:cubicBezTo>
                    <a:pt x="53142" y="127733"/>
                    <a:pt x="31550" y="106160"/>
                    <a:pt x="31550" y="79618"/>
                  </a:cubicBezTo>
                  <a:cubicBezTo>
                    <a:pt x="31550" y="53096"/>
                    <a:pt x="53142" y="31503"/>
                    <a:pt x="79686" y="31503"/>
                  </a:cubicBezTo>
                  <a:cubicBezTo>
                    <a:pt x="106067" y="31503"/>
                    <a:pt x="127536" y="52810"/>
                    <a:pt x="127822" y="79086"/>
                  </a:cubicBezTo>
                  <a:lnTo>
                    <a:pt x="127822" y="80190"/>
                  </a:lnTo>
                  <a:lnTo>
                    <a:pt x="127822" y="83074"/>
                  </a:lnTo>
                  <a:lnTo>
                    <a:pt x="127822" y="142558"/>
                  </a:lnTo>
                  <a:lnTo>
                    <a:pt x="127822" y="156524"/>
                  </a:lnTo>
                  <a:lnTo>
                    <a:pt x="150703" y="156524"/>
                  </a:lnTo>
                  <a:lnTo>
                    <a:pt x="159053" y="156524"/>
                  </a:lnTo>
                  <a:lnTo>
                    <a:pt x="159053" y="126077"/>
                  </a:lnTo>
                  <a:lnTo>
                    <a:pt x="159053" y="91641"/>
                  </a:lnTo>
                  <a:lnTo>
                    <a:pt x="159053" y="80190"/>
                  </a:lnTo>
                  <a:cubicBezTo>
                    <a:pt x="159053" y="80006"/>
                    <a:pt x="159074" y="79802"/>
                    <a:pt x="159074" y="79618"/>
                  </a:cubicBezTo>
                  <a:cubicBezTo>
                    <a:pt x="159074" y="35879"/>
                    <a:pt x="123463" y="298"/>
                    <a:pt x="79686" y="298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E9D61F9A-84B3-483A-9EFB-29A666A289AB}"/>
                </a:ext>
              </a:extLst>
            </p:cNvPr>
            <p:cNvSpPr/>
            <p:nvPr/>
          </p:nvSpPr>
          <p:spPr>
            <a:xfrm>
              <a:off x="9221146" y="6595311"/>
              <a:ext cx="144057" cy="179917"/>
            </a:xfrm>
            <a:custGeom>
              <a:avLst/>
              <a:gdLst>
                <a:gd name="connsiteX0" fmla="*/ 79686 w 144056"/>
                <a:gd name="connsiteY0" fmla="*/ 188240 h 179916"/>
                <a:gd name="connsiteX1" fmla="*/ 299 w 144056"/>
                <a:gd name="connsiteY1" fmla="*/ 108920 h 179916"/>
                <a:gd name="connsiteX2" fmla="*/ 79686 w 144056"/>
                <a:gd name="connsiteY2" fmla="*/ 29601 h 179916"/>
                <a:gd name="connsiteX3" fmla="*/ 102506 w 144056"/>
                <a:gd name="connsiteY3" fmla="*/ 33036 h 179916"/>
                <a:gd name="connsiteX4" fmla="*/ 114130 w 144056"/>
                <a:gd name="connsiteY4" fmla="*/ 75406 h 179916"/>
                <a:gd name="connsiteX5" fmla="*/ 79686 w 144056"/>
                <a:gd name="connsiteY5" fmla="*/ 60805 h 179916"/>
                <a:gd name="connsiteX6" fmla="*/ 31530 w 144056"/>
                <a:gd name="connsiteY6" fmla="*/ 108920 h 179916"/>
                <a:gd name="connsiteX7" fmla="*/ 79686 w 144056"/>
                <a:gd name="connsiteY7" fmla="*/ 157035 h 179916"/>
                <a:gd name="connsiteX8" fmla="*/ 127822 w 144056"/>
                <a:gd name="connsiteY8" fmla="*/ 109452 h 179916"/>
                <a:gd name="connsiteX9" fmla="*/ 127822 w 144056"/>
                <a:gd name="connsiteY9" fmla="*/ 108368 h 179916"/>
                <a:gd name="connsiteX10" fmla="*/ 127822 w 144056"/>
                <a:gd name="connsiteY10" fmla="*/ 105465 h 179916"/>
                <a:gd name="connsiteX11" fmla="*/ 127822 w 144056"/>
                <a:gd name="connsiteY11" fmla="*/ 14265 h 179916"/>
                <a:gd name="connsiteX12" fmla="*/ 127822 w 144056"/>
                <a:gd name="connsiteY12" fmla="*/ 298 h 179916"/>
                <a:gd name="connsiteX13" fmla="*/ 150683 w 144056"/>
                <a:gd name="connsiteY13" fmla="*/ 298 h 179916"/>
                <a:gd name="connsiteX14" fmla="*/ 159053 w 144056"/>
                <a:gd name="connsiteY14" fmla="*/ 298 h 179916"/>
                <a:gd name="connsiteX15" fmla="*/ 159053 w 144056"/>
                <a:gd name="connsiteY15" fmla="*/ 62461 h 179916"/>
                <a:gd name="connsiteX16" fmla="*/ 159053 w 144056"/>
                <a:gd name="connsiteY16" fmla="*/ 96897 h 179916"/>
                <a:gd name="connsiteX17" fmla="*/ 159053 w 144056"/>
                <a:gd name="connsiteY17" fmla="*/ 108368 h 179916"/>
                <a:gd name="connsiteX18" fmla="*/ 159074 w 144056"/>
                <a:gd name="connsiteY18" fmla="*/ 108920 h 179916"/>
                <a:gd name="connsiteX19" fmla="*/ 79686 w 144056"/>
                <a:gd name="connsiteY19" fmla="*/ 188240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79916">
                  <a:moveTo>
                    <a:pt x="79686" y="188240"/>
                  </a:moveTo>
                  <a:cubicBezTo>
                    <a:pt x="35910" y="188240"/>
                    <a:pt x="299" y="152660"/>
                    <a:pt x="299" y="108920"/>
                  </a:cubicBezTo>
                  <a:cubicBezTo>
                    <a:pt x="299" y="65181"/>
                    <a:pt x="35910" y="29601"/>
                    <a:pt x="79686" y="29601"/>
                  </a:cubicBezTo>
                  <a:cubicBezTo>
                    <a:pt x="87627" y="29601"/>
                    <a:pt x="95281" y="30848"/>
                    <a:pt x="102506" y="33036"/>
                  </a:cubicBezTo>
                  <a:lnTo>
                    <a:pt x="114130" y="75406"/>
                  </a:lnTo>
                  <a:cubicBezTo>
                    <a:pt x="105391" y="66408"/>
                    <a:pt x="93194" y="60805"/>
                    <a:pt x="79686" y="60805"/>
                  </a:cubicBezTo>
                  <a:cubicBezTo>
                    <a:pt x="53142" y="60805"/>
                    <a:pt x="31530" y="82399"/>
                    <a:pt x="31530" y="108920"/>
                  </a:cubicBezTo>
                  <a:cubicBezTo>
                    <a:pt x="31530" y="135462"/>
                    <a:pt x="53142" y="157035"/>
                    <a:pt x="79686" y="157035"/>
                  </a:cubicBezTo>
                  <a:cubicBezTo>
                    <a:pt x="106067" y="157035"/>
                    <a:pt x="127536" y="135728"/>
                    <a:pt x="127822" y="109452"/>
                  </a:cubicBezTo>
                  <a:lnTo>
                    <a:pt x="127822" y="108368"/>
                  </a:lnTo>
                  <a:lnTo>
                    <a:pt x="127822" y="105465"/>
                  </a:lnTo>
                  <a:lnTo>
                    <a:pt x="127822" y="14265"/>
                  </a:lnTo>
                  <a:lnTo>
                    <a:pt x="127822" y="298"/>
                  </a:lnTo>
                  <a:lnTo>
                    <a:pt x="150683" y="298"/>
                  </a:lnTo>
                  <a:lnTo>
                    <a:pt x="159053" y="298"/>
                  </a:lnTo>
                  <a:lnTo>
                    <a:pt x="159053" y="62461"/>
                  </a:lnTo>
                  <a:lnTo>
                    <a:pt x="159053" y="96897"/>
                  </a:lnTo>
                  <a:lnTo>
                    <a:pt x="159053" y="108368"/>
                  </a:lnTo>
                  <a:cubicBezTo>
                    <a:pt x="159053" y="108552"/>
                    <a:pt x="159074" y="108736"/>
                    <a:pt x="159074" y="108920"/>
                  </a:cubicBezTo>
                  <a:cubicBezTo>
                    <a:pt x="159074" y="152660"/>
                    <a:pt x="123463" y="188240"/>
                    <a:pt x="79686" y="188240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F771DC5B-0724-4217-A7EB-13BD9DC9D6E0}"/>
                </a:ext>
              </a:extLst>
            </p:cNvPr>
            <p:cNvSpPr/>
            <p:nvPr/>
          </p:nvSpPr>
          <p:spPr>
            <a:xfrm>
              <a:off x="9391914" y="6593061"/>
              <a:ext cx="198078" cy="179917"/>
            </a:xfrm>
            <a:custGeom>
              <a:avLst/>
              <a:gdLst>
                <a:gd name="connsiteX0" fmla="*/ 178598 w 198078"/>
                <a:gd name="connsiteY0" fmla="*/ 20604 h 179916"/>
                <a:gd name="connsiteX1" fmla="*/ 156843 w 198078"/>
                <a:gd name="connsiteY1" fmla="*/ 298 h 179916"/>
                <a:gd name="connsiteX2" fmla="*/ 137380 w 198078"/>
                <a:gd name="connsiteY2" fmla="*/ 14755 h 179916"/>
                <a:gd name="connsiteX3" fmla="*/ 102322 w 198078"/>
                <a:gd name="connsiteY3" fmla="*/ 134501 h 179916"/>
                <a:gd name="connsiteX4" fmla="*/ 67489 w 198078"/>
                <a:gd name="connsiteY4" fmla="*/ 14694 h 179916"/>
                <a:gd name="connsiteX5" fmla="*/ 48025 w 198078"/>
                <a:gd name="connsiteY5" fmla="*/ 298 h 179916"/>
                <a:gd name="connsiteX6" fmla="*/ 26290 w 198078"/>
                <a:gd name="connsiteY6" fmla="*/ 20604 h 179916"/>
                <a:gd name="connsiteX7" fmla="*/ 1711 w 198078"/>
                <a:gd name="connsiteY7" fmla="*/ 165174 h 179916"/>
                <a:gd name="connsiteX8" fmla="*/ 299 w 198078"/>
                <a:gd name="connsiteY8" fmla="*/ 176134 h 179916"/>
                <a:gd name="connsiteX9" fmla="*/ 15096 w 198078"/>
                <a:gd name="connsiteY9" fmla="*/ 191450 h 179916"/>
                <a:gd name="connsiteX10" fmla="*/ 30363 w 198078"/>
                <a:gd name="connsiteY10" fmla="*/ 178322 h 179916"/>
                <a:gd name="connsiteX11" fmla="*/ 48987 w 198078"/>
                <a:gd name="connsiteY11" fmla="*/ 50438 h 179916"/>
                <a:gd name="connsiteX12" fmla="*/ 87156 w 198078"/>
                <a:gd name="connsiteY12" fmla="*/ 179447 h 179916"/>
                <a:gd name="connsiteX13" fmla="*/ 102301 w 198078"/>
                <a:gd name="connsiteY13" fmla="*/ 191450 h 179916"/>
                <a:gd name="connsiteX14" fmla="*/ 117467 w 198078"/>
                <a:gd name="connsiteY14" fmla="*/ 179426 h 179916"/>
                <a:gd name="connsiteX15" fmla="*/ 155861 w 198078"/>
                <a:gd name="connsiteY15" fmla="*/ 50438 h 179916"/>
                <a:gd name="connsiteX16" fmla="*/ 174259 w 198078"/>
                <a:gd name="connsiteY16" fmla="*/ 178404 h 179916"/>
                <a:gd name="connsiteX17" fmla="*/ 189793 w 198078"/>
                <a:gd name="connsiteY17" fmla="*/ 191450 h 179916"/>
                <a:gd name="connsiteX18" fmla="*/ 204570 w 198078"/>
                <a:gd name="connsiteY18" fmla="*/ 176134 h 179916"/>
                <a:gd name="connsiteX19" fmla="*/ 203178 w 198078"/>
                <a:gd name="connsiteY19" fmla="*/ 165215 h 179916"/>
                <a:gd name="connsiteX20" fmla="*/ 178598 w 198078"/>
                <a:gd name="connsiteY20" fmla="*/ 20604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078" h="179916">
                  <a:moveTo>
                    <a:pt x="178598" y="20604"/>
                  </a:moveTo>
                  <a:cubicBezTo>
                    <a:pt x="176388" y="7701"/>
                    <a:pt x="168468" y="298"/>
                    <a:pt x="156843" y="298"/>
                  </a:cubicBezTo>
                  <a:cubicBezTo>
                    <a:pt x="146712" y="298"/>
                    <a:pt x="139979" y="5329"/>
                    <a:pt x="137380" y="14755"/>
                  </a:cubicBezTo>
                  <a:lnTo>
                    <a:pt x="102322" y="134501"/>
                  </a:lnTo>
                  <a:lnTo>
                    <a:pt x="67489" y="14694"/>
                  </a:lnTo>
                  <a:cubicBezTo>
                    <a:pt x="64521" y="5145"/>
                    <a:pt x="57972" y="298"/>
                    <a:pt x="48025" y="298"/>
                  </a:cubicBezTo>
                  <a:cubicBezTo>
                    <a:pt x="36237" y="298"/>
                    <a:pt x="28521" y="7517"/>
                    <a:pt x="26290" y="20604"/>
                  </a:cubicBezTo>
                  <a:lnTo>
                    <a:pt x="1711" y="165174"/>
                  </a:lnTo>
                  <a:cubicBezTo>
                    <a:pt x="606" y="171267"/>
                    <a:pt x="299" y="173619"/>
                    <a:pt x="299" y="176134"/>
                  </a:cubicBezTo>
                  <a:cubicBezTo>
                    <a:pt x="299" y="185582"/>
                    <a:pt x="5968" y="191450"/>
                    <a:pt x="15096" y="191450"/>
                  </a:cubicBezTo>
                  <a:cubicBezTo>
                    <a:pt x="23896" y="191450"/>
                    <a:pt x="29319" y="186747"/>
                    <a:pt x="30363" y="178322"/>
                  </a:cubicBezTo>
                  <a:lnTo>
                    <a:pt x="48987" y="50438"/>
                  </a:lnTo>
                  <a:lnTo>
                    <a:pt x="87156" y="179447"/>
                  </a:lnTo>
                  <a:cubicBezTo>
                    <a:pt x="89592" y="187401"/>
                    <a:pt x="94688" y="191450"/>
                    <a:pt x="102301" y="191450"/>
                  </a:cubicBezTo>
                  <a:cubicBezTo>
                    <a:pt x="110181" y="191450"/>
                    <a:pt x="115420" y="187238"/>
                    <a:pt x="117467" y="179426"/>
                  </a:cubicBezTo>
                  <a:lnTo>
                    <a:pt x="155861" y="50438"/>
                  </a:lnTo>
                  <a:lnTo>
                    <a:pt x="174259" y="178404"/>
                  </a:lnTo>
                  <a:cubicBezTo>
                    <a:pt x="175672" y="186931"/>
                    <a:pt x="181054" y="191450"/>
                    <a:pt x="189793" y="191450"/>
                  </a:cubicBezTo>
                  <a:cubicBezTo>
                    <a:pt x="198778" y="191450"/>
                    <a:pt x="204570" y="185438"/>
                    <a:pt x="204570" y="176134"/>
                  </a:cubicBezTo>
                  <a:cubicBezTo>
                    <a:pt x="204570" y="173660"/>
                    <a:pt x="204549" y="173497"/>
                    <a:pt x="203178" y="165215"/>
                  </a:cubicBezTo>
                  <a:lnTo>
                    <a:pt x="178598" y="20604"/>
                  </a:ln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A05228DF-6452-4867-9DB9-6804836117BA}"/>
                </a:ext>
              </a:extLst>
            </p:cNvPr>
            <p:cNvSpPr/>
            <p:nvPr/>
          </p:nvSpPr>
          <p:spPr>
            <a:xfrm>
              <a:off x="9600565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72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4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49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71" y="39580"/>
                    <a:pt x="96141" y="60989"/>
                  </a:cubicBezTo>
                  <a:lnTo>
                    <a:pt x="30772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4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49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170F90DA-E993-499F-81FE-3FC47D1823D7}"/>
                </a:ext>
              </a:extLst>
            </p:cNvPr>
            <p:cNvSpPr/>
            <p:nvPr userDrawn="1"/>
          </p:nvSpPr>
          <p:spPr>
            <a:xfrm>
              <a:off x="9720721" y="6599257"/>
              <a:ext cx="54021" cy="179917"/>
            </a:xfrm>
            <a:custGeom>
              <a:avLst/>
              <a:gdLst>
                <a:gd name="connsiteX0" fmla="*/ 70906 w 54021"/>
                <a:gd name="connsiteY0" fmla="*/ 54998 h 179916"/>
                <a:gd name="connsiteX1" fmla="*/ 55864 w 54021"/>
                <a:gd name="connsiteY1" fmla="*/ 41318 h 179916"/>
                <a:gd name="connsiteX2" fmla="*/ 50645 w 54021"/>
                <a:gd name="connsiteY2" fmla="*/ 41318 h 179916"/>
                <a:gd name="connsiteX3" fmla="*/ 50645 w 54021"/>
                <a:gd name="connsiteY3" fmla="*/ 16166 h 179916"/>
                <a:gd name="connsiteX4" fmla="*/ 35602 w 54021"/>
                <a:gd name="connsiteY4" fmla="*/ 298 h 179916"/>
                <a:gd name="connsiteX5" fmla="*/ 20560 w 54021"/>
                <a:gd name="connsiteY5" fmla="*/ 16166 h 179916"/>
                <a:gd name="connsiteX6" fmla="*/ 20560 w 54021"/>
                <a:gd name="connsiteY6" fmla="*/ 41318 h 179916"/>
                <a:gd name="connsiteX7" fmla="*/ 15361 w 54021"/>
                <a:gd name="connsiteY7" fmla="*/ 41318 h 179916"/>
                <a:gd name="connsiteX8" fmla="*/ 299 w 54021"/>
                <a:gd name="connsiteY8" fmla="*/ 54998 h 179916"/>
                <a:gd name="connsiteX9" fmla="*/ 15361 w 54021"/>
                <a:gd name="connsiteY9" fmla="*/ 68433 h 179916"/>
                <a:gd name="connsiteX10" fmla="*/ 20560 w 54021"/>
                <a:gd name="connsiteY10" fmla="*/ 68433 h 179916"/>
                <a:gd name="connsiteX11" fmla="*/ 20560 w 54021"/>
                <a:gd name="connsiteY11" fmla="*/ 169407 h 179916"/>
                <a:gd name="connsiteX12" fmla="*/ 35602 w 54021"/>
                <a:gd name="connsiteY12" fmla="*/ 185254 h 179916"/>
                <a:gd name="connsiteX13" fmla="*/ 50645 w 54021"/>
                <a:gd name="connsiteY13" fmla="*/ 169407 h 179916"/>
                <a:gd name="connsiteX14" fmla="*/ 50645 w 54021"/>
                <a:gd name="connsiteY14" fmla="*/ 68433 h 179916"/>
                <a:gd name="connsiteX15" fmla="*/ 55864 w 54021"/>
                <a:gd name="connsiteY15" fmla="*/ 68433 h 179916"/>
                <a:gd name="connsiteX16" fmla="*/ 70906 w 54021"/>
                <a:gd name="connsiteY16" fmla="*/ 54998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021" h="179916">
                  <a:moveTo>
                    <a:pt x="70906" y="54998"/>
                  </a:moveTo>
                  <a:cubicBezTo>
                    <a:pt x="70906" y="46573"/>
                    <a:pt x="65135" y="41318"/>
                    <a:pt x="55864" y="41318"/>
                  </a:cubicBezTo>
                  <a:lnTo>
                    <a:pt x="50645" y="41318"/>
                  </a:lnTo>
                  <a:lnTo>
                    <a:pt x="50645" y="16166"/>
                  </a:lnTo>
                  <a:cubicBezTo>
                    <a:pt x="50645" y="6678"/>
                    <a:pt x="44607" y="298"/>
                    <a:pt x="35602" y="298"/>
                  </a:cubicBezTo>
                  <a:cubicBezTo>
                    <a:pt x="26597" y="298"/>
                    <a:pt x="20560" y="6678"/>
                    <a:pt x="20560" y="16166"/>
                  </a:cubicBezTo>
                  <a:lnTo>
                    <a:pt x="20560" y="41318"/>
                  </a:lnTo>
                  <a:lnTo>
                    <a:pt x="15361" y="41318"/>
                  </a:lnTo>
                  <a:cubicBezTo>
                    <a:pt x="6070" y="41318"/>
                    <a:pt x="299" y="46573"/>
                    <a:pt x="299" y="54998"/>
                  </a:cubicBezTo>
                  <a:cubicBezTo>
                    <a:pt x="299" y="63157"/>
                    <a:pt x="6213" y="68433"/>
                    <a:pt x="15361" y="68433"/>
                  </a:cubicBezTo>
                  <a:lnTo>
                    <a:pt x="20560" y="68433"/>
                  </a:lnTo>
                  <a:lnTo>
                    <a:pt x="20560" y="169407"/>
                  </a:lnTo>
                  <a:cubicBezTo>
                    <a:pt x="20560" y="178875"/>
                    <a:pt x="26597" y="185254"/>
                    <a:pt x="35602" y="185254"/>
                  </a:cubicBezTo>
                  <a:cubicBezTo>
                    <a:pt x="44607" y="185254"/>
                    <a:pt x="50645" y="178875"/>
                    <a:pt x="50645" y="169407"/>
                  </a:cubicBezTo>
                  <a:lnTo>
                    <a:pt x="50645" y="68433"/>
                  </a:lnTo>
                  <a:lnTo>
                    <a:pt x="55864" y="68433"/>
                  </a:lnTo>
                  <a:cubicBezTo>
                    <a:pt x="64991" y="68433"/>
                    <a:pt x="70906" y="63157"/>
                    <a:pt x="70906" y="54998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CEA99253-4D43-42E6-B544-6C86D50A8765}"/>
                </a:ext>
              </a:extLst>
            </p:cNvPr>
            <p:cNvSpPr/>
            <p:nvPr userDrawn="1"/>
          </p:nvSpPr>
          <p:spPr>
            <a:xfrm>
              <a:off x="9786253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93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5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70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92" y="39580"/>
                    <a:pt x="96141" y="60989"/>
                  </a:cubicBezTo>
                  <a:lnTo>
                    <a:pt x="30793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5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70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47EEF0A5-53D0-4586-BA8C-3EDF05A4F062}"/>
                </a:ext>
              </a:extLst>
            </p:cNvPr>
            <p:cNvSpPr/>
            <p:nvPr/>
          </p:nvSpPr>
          <p:spPr>
            <a:xfrm>
              <a:off x="9924480" y="6638661"/>
              <a:ext cx="72028" cy="143933"/>
            </a:xfrm>
            <a:custGeom>
              <a:avLst/>
              <a:gdLst>
                <a:gd name="connsiteX0" fmla="*/ 73608 w 72028"/>
                <a:gd name="connsiteY0" fmla="*/ 15594 h 143933"/>
                <a:gd name="connsiteX1" fmla="*/ 57194 w 72028"/>
                <a:gd name="connsiteY1" fmla="*/ 298 h 143933"/>
                <a:gd name="connsiteX2" fmla="*/ 30384 w 72028"/>
                <a:gd name="connsiteY2" fmla="*/ 15124 h 143933"/>
                <a:gd name="connsiteX3" fmla="*/ 15341 w 72028"/>
                <a:gd name="connsiteY3" fmla="*/ 298 h 143933"/>
                <a:gd name="connsiteX4" fmla="*/ 299 w 72028"/>
                <a:gd name="connsiteY4" fmla="*/ 16146 h 143933"/>
                <a:gd name="connsiteX5" fmla="*/ 299 w 72028"/>
                <a:gd name="connsiteY5" fmla="*/ 130003 h 143933"/>
                <a:gd name="connsiteX6" fmla="*/ 15341 w 72028"/>
                <a:gd name="connsiteY6" fmla="*/ 145850 h 143933"/>
                <a:gd name="connsiteX7" fmla="*/ 30404 w 72028"/>
                <a:gd name="connsiteY7" fmla="*/ 130003 h 143933"/>
                <a:gd name="connsiteX8" fmla="*/ 30404 w 72028"/>
                <a:gd name="connsiteY8" fmla="*/ 66061 h 143933"/>
                <a:gd name="connsiteX9" fmla="*/ 56335 w 72028"/>
                <a:gd name="connsiteY9" fmla="*/ 31646 h 143933"/>
                <a:gd name="connsiteX10" fmla="*/ 73608 w 72028"/>
                <a:gd name="connsiteY10" fmla="*/ 15594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28" h="143933">
                  <a:moveTo>
                    <a:pt x="73608" y="15594"/>
                  </a:moveTo>
                  <a:cubicBezTo>
                    <a:pt x="73608" y="6883"/>
                    <a:pt x="66547" y="298"/>
                    <a:pt x="57194" y="298"/>
                  </a:cubicBezTo>
                  <a:cubicBezTo>
                    <a:pt x="47841" y="298"/>
                    <a:pt x="38058" y="5860"/>
                    <a:pt x="30384" y="15124"/>
                  </a:cubicBezTo>
                  <a:cubicBezTo>
                    <a:pt x="29954" y="6208"/>
                    <a:pt x="24019" y="298"/>
                    <a:pt x="15341" y="298"/>
                  </a:cubicBezTo>
                  <a:cubicBezTo>
                    <a:pt x="6357" y="298"/>
                    <a:pt x="299" y="6658"/>
                    <a:pt x="299" y="16146"/>
                  </a:cubicBezTo>
                  <a:lnTo>
                    <a:pt x="299" y="130003"/>
                  </a:lnTo>
                  <a:cubicBezTo>
                    <a:pt x="299" y="139470"/>
                    <a:pt x="6357" y="145850"/>
                    <a:pt x="15341" y="145850"/>
                  </a:cubicBezTo>
                  <a:cubicBezTo>
                    <a:pt x="24346" y="145850"/>
                    <a:pt x="30404" y="139470"/>
                    <a:pt x="30404" y="130003"/>
                  </a:cubicBezTo>
                  <a:lnTo>
                    <a:pt x="30404" y="66061"/>
                  </a:lnTo>
                  <a:cubicBezTo>
                    <a:pt x="30404" y="46900"/>
                    <a:pt x="39164" y="35326"/>
                    <a:pt x="56335" y="31646"/>
                  </a:cubicBezTo>
                  <a:cubicBezTo>
                    <a:pt x="60612" y="30828"/>
                    <a:pt x="73608" y="28292"/>
                    <a:pt x="73608" y="15594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0D0CC0ED-3478-4184-9758-70614BCD89D3}"/>
                </a:ext>
              </a:extLst>
            </p:cNvPr>
            <p:cNvSpPr/>
            <p:nvPr/>
          </p:nvSpPr>
          <p:spPr>
            <a:xfrm>
              <a:off x="9166481" y="6537388"/>
              <a:ext cx="162064" cy="71967"/>
            </a:xfrm>
            <a:custGeom>
              <a:avLst/>
              <a:gdLst>
                <a:gd name="connsiteX0" fmla="*/ 119554 w 162064"/>
                <a:gd name="connsiteY0" fmla="*/ 781 h 71966"/>
                <a:gd name="connsiteX1" fmla="*/ 299 w 162064"/>
                <a:gd name="connsiteY1" fmla="*/ 67382 h 71966"/>
                <a:gd name="connsiteX2" fmla="*/ 22361 w 162064"/>
                <a:gd name="connsiteY2" fmla="*/ 77892 h 71966"/>
                <a:gd name="connsiteX3" fmla="*/ 121334 w 162064"/>
                <a:gd name="connsiteY3" fmla="*/ 24133 h 71966"/>
                <a:gd name="connsiteX4" fmla="*/ 165991 w 162064"/>
                <a:gd name="connsiteY4" fmla="*/ 26853 h 71966"/>
                <a:gd name="connsiteX5" fmla="*/ 170924 w 162064"/>
                <a:gd name="connsiteY5" fmla="*/ 3869 h 71966"/>
                <a:gd name="connsiteX6" fmla="*/ 119554 w 162064"/>
                <a:gd name="connsiteY6" fmla="*/ 781 h 7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64" h="71966">
                  <a:moveTo>
                    <a:pt x="119554" y="781"/>
                  </a:moveTo>
                  <a:cubicBezTo>
                    <a:pt x="65688" y="4380"/>
                    <a:pt x="22586" y="29900"/>
                    <a:pt x="299" y="67382"/>
                  </a:cubicBezTo>
                  <a:lnTo>
                    <a:pt x="22361" y="77892"/>
                  </a:lnTo>
                  <a:cubicBezTo>
                    <a:pt x="40678" y="47465"/>
                    <a:pt x="76125" y="27139"/>
                    <a:pt x="121334" y="24133"/>
                  </a:cubicBezTo>
                  <a:cubicBezTo>
                    <a:pt x="137257" y="23070"/>
                    <a:pt x="152197" y="24031"/>
                    <a:pt x="165991" y="26853"/>
                  </a:cubicBezTo>
                  <a:lnTo>
                    <a:pt x="170924" y="3869"/>
                  </a:lnTo>
                  <a:cubicBezTo>
                    <a:pt x="154940" y="638"/>
                    <a:pt x="137748" y="-425"/>
                    <a:pt x="119554" y="781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36B9A407-4C08-48C5-B885-01B4128B1034}"/>
                </a:ext>
              </a:extLst>
            </p:cNvPr>
            <p:cNvSpPr/>
            <p:nvPr/>
          </p:nvSpPr>
          <p:spPr>
            <a:xfrm>
              <a:off x="9123851" y="6495597"/>
              <a:ext cx="216085" cy="89958"/>
            </a:xfrm>
            <a:custGeom>
              <a:avLst/>
              <a:gdLst>
                <a:gd name="connsiteX0" fmla="*/ 162369 w 216085"/>
                <a:gd name="connsiteY0" fmla="*/ 23903 h 89958"/>
                <a:gd name="connsiteX1" fmla="*/ 217688 w 216085"/>
                <a:gd name="connsiteY1" fmla="*/ 28218 h 89958"/>
                <a:gd name="connsiteX2" fmla="*/ 223050 w 216085"/>
                <a:gd name="connsiteY2" fmla="*/ 5377 h 89958"/>
                <a:gd name="connsiteX3" fmla="*/ 161284 w 216085"/>
                <a:gd name="connsiteY3" fmla="*/ 510 h 89958"/>
                <a:gd name="connsiteX4" fmla="*/ 24694 w 216085"/>
                <a:gd name="connsiteY4" fmla="*/ 56416 h 89958"/>
                <a:gd name="connsiteX5" fmla="*/ 299 w 216085"/>
                <a:gd name="connsiteY5" fmla="*/ 88868 h 89958"/>
                <a:gd name="connsiteX6" fmla="*/ 22422 w 216085"/>
                <a:gd name="connsiteY6" fmla="*/ 99419 h 89958"/>
                <a:gd name="connsiteX7" fmla="*/ 162369 w 216085"/>
                <a:gd name="connsiteY7" fmla="*/ 23903 h 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85" h="89958">
                  <a:moveTo>
                    <a:pt x="162369" y="23903"/>
                  </a:moveTo>
                  <a:cubicBezTo>
                    <a:pt x="181300" y="23146"/>
                    <a:pt x="199903" y="24619"/>
                    <a:pt x="217688" y="28218"/>
                  </a:cubicBezTo>
                  <a:lnTo>
                    <a:pt x="223050" y="5377"/>
                  </a:lnTo>
                  <a:cubicBezTo>
                    <a:pt x="203158" y="1328"/>
                    <a:pt x="182385" y="-328"/>
                    <a:pt x="161284" y="510"/>
                  </a:cubicBezTo>
                  <a:cubicBezTo>
                    <a:pt x="105289" y="2800"/>
                    <a:pt x="58053" y="22124"/>
                    <a:pt x="24694" y="56416"/>
                  </a:cubicBezTo>
                  <a:cubicBezTo>
                    <a:pt x="15116" y="66252"/>
                    <a:pt x="6971" y="77171"/>
                    <a:pt x="299" y="88868"/>
                  </a:cubicBezTo>
                  <a:lnTo>
                    <a:pt x="22422" y="99419"/>
                  </a:lnTo>
                  <a:cubicBezTo>
                    <a:pt x="48005" y="55169"/>
                    <a:pt x="98188" y="26520"/>
                    <a:pt x="162369" y="23903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B5CDEB67-807B-48ED-8266-70CDA1C57570}"/>
                </a:ext>
              </a:extLst>
            </p:cNvPr>
            <p:cNvSpPr/>
            <p:nvPr/>
          </p:nvSpPr>
          <p:spPr>
            <a:xfrm>
              <a:off x="11059386" y="6698053"/>
              <a:ext cx="18007" cy="17992"/>
            </a:xfrm>
            <a:custGeom>
              <a:avLst/>
              <a:gdLst>
                <a:gd name="connsiteX0" fmla="*/ 501 w 0"/>
                <a:gd name="connsiteY0" fmla="*/ 463 h 0"/>
                <a:gd name="connsiteX1" fmla="*/ 464 w 0"/>
                <a:gd name="connsiteY1" fmla="*/ 4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01" y="463"/>
                  </a:moveTo>
                  <a:cubicBezTo>
                    <a:pt x="488" y="468"/>
                    <a:pt x="476" y="475"/>
                    <a:pt x="464" y="480"/>
                  </a:cubicBez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03BEEFF7-A451-47E2-B476-BBBF84E14312}"/>
                </a:ext>
              </a:extLst>
            </p:cNvPr>
            <p:cNvSpPr/>
            <p:nvPr/>
          </p:nvSpPr>
          <p:spPr>
            <a:xfrm>
              <a:off x="10389287" y="6594247"/>
              <a:ext cx="162064" cy="179917"/>
            </a:xfrm>
            <a:custGeom>
              <a:avLst/>
              <a:gdLst>
                <a:gd name="connsiteX0" fmla="*/ 31020 w 162064"/>
                <a:gd name="connsiteY0" fmla="*/ 463 h 179916"/>
                <a:gd name="connsiteX1" fmla="*/ 89234 w 162064"/>
                <a:gd name="connsiteY1" fmla="*/ 151367 h 179916"/>
                <a:gd name="connsiteX2" fmla="*/ 147450 w 162064"/>
                <a:gd name="connsiteY2" fmla="*/ 463 h 179916"/>
                <a:gd name="connsiteX3" fmla="*/ 169246 w 162064"/>
                <a:gd name="connsiteY3" fmla="*/ 463 h 179916"/>
                <a:gd name="connsiteX4" fmla="*/ 177491 w 162064"/>
                <a:gd name="connsiteY4" fmla="*/ 186045 h 179916"/>
                <a:gd name="connsiteX5" fmla="*/ 157014 w 162064"/>
                <a:gd name="connsiteY5" fmla="*/ 186045 h 179916"/>
                <a:gd name="connsiteX6" fmla="*/ 150633 w 162064"/>
                <a:gd name="connsiteY6" fmla="*/ 37519 h 179916"/>
                <a:gd name="connsiteX7" fmla="*/ 99072 w 162064"/>
                <a:gd name="connsiteY7" fmla="*/ 172022 h 179916"/>
                <a:gd name="connsiteX8" fmla="*/ 79398 w 162064"/>
                <a:gd name="connsiteY8" fmla="*/ 178367 h 179916"/>
                <a:gd name="connsiteX9" fmla="*/ 25441 w 162064"/>
                <a:gd name="connsiteY9" fmla="*/ 38594 h 179916"/>
                <a:gd name="connsiteX10" fmla="*/ 19591 w 162064"/>
                <a:gd name="connsiteY10" fmla="*/ 186045 h 179916"/>
                <a:gd name="connsiteX11" fmla="*/ 464 w 162064"/>
                <a:gd name="connsiteY11" fmla="*/ 186045 h 179916"/>
                <a:gd name="connsiteX12" fmla="*/ 8694 w 162064"/>
                <a:gd name="connsiteY12" fmla="*/ 463 h 179916"/>
                <a:gd name="connsiteX13" fmla="*/ 31020 w 162064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064" h="179916">
                  <a:moveTo>
                    <a:pt x="31020" y="463"/>
                  </a:moveTo>
                  <a:lnTo>
                    <a:pt x="89234" y="151367"/>
                  </a:lnTo>
                  <a:lnTo>
                    <a:pt x="147450" y="463"/>
                  </a:lnTo>
                  <a:lnTo>
                    <a:pt x="169246" y="463"/>
                  </a:lnTo>
                  <a:lnTo>
                    <a:pt x="177491" y="186045"/>
                  </a:lnTo>
                  <a:lnTo>
                    <a:pt x="157014" y="186045"/>
                  </a:lnTo>
                  <a:lnTo>
                    <a:pt x="150633" y="37519"/>
                  </a:lnTo>
                  <a:lnTo>
                    <a:pt x="99072" y="172022"/>
                  </a:lnTo>
                  <a:cubicBezTo>
                    <a:pt x="96949" y="177565"/>
                    <a:pt x="89765" y="178367"/>
                    <a:pt x="79398" y="178367"/>
                  </a:cubicBezTo>
                  <a:lnTo>
                    <a:pt x="25441" y="38594"/>
                  </a:lnTo>
                  <a:lnTo>
                    <a:pt x="19591" y="186045"/>
                  </a:lnTo>
                  <a:lnTo>
                    <a:pt x="464" y="186045"/>
                  </a:lnTo>
                  <a:lnTo>
                    <a:pt x="8694" y="463"/>
                  </a:lnTo>
                  <a:lnTo>
                    <a:pt x="31020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55887F5C-6E53-4E16-8E27-F8DA2298878C}"/>
                </a:ext>
              </a:extLst>
            </p:cNvPr>
            <p:cNvSpPr/>
            <p:nvPr/>
          </p:nvSpPr>
          <p:spPr>
            <a:xfrm>
              <a:off x="10651371" y="6594247"/>
              <a:ext cx="108043" cy="179917"/>
            </a:xfrm>
            <a:custGeom>
              <a:avLst/>
              <a:gdLst>
                <a:gd name="connsiteX0" fmla="*/ 110241 w 108042"/>
                <a:gd name="connsiteY0" fmla="*/ 463 h 179916"/>
                <a:gd name="connsiteX1" fmla="*/ 110241 w 108042"/>
                <a:gd name="connsiteY1" fmla="*/ 10518 h 179916"/>
                <a:gd name="connsiteX2" fmla="*/ 104133 w 108042"/>
                <a:gd name="connsiteY2" fmla="*/ 17409 h 179916"/>
                <a:gd name="connsiteX3" fmla="*/ 20924 w 108042"/>
                <a:gd name="connsiteY3" fmla="*/ 17409 h 179916"/>
                <a:gd name="connsiteX4" fmla="*/ 20924 w 108042"/>
                <a:gd name="connsiteY4" fmla="*/ 80405 h 179916"/>
                <a:gd name="connsiteX5" fmla="*/ 97207 w 108042"/>
                <a:gd name="connsiteY5" fmla="*/ 80405 h 179916"/>
                <a:gd name="connsiteX6" fmla="*/ 97207 w 108042"/>
                <a:gd name="connsiteY6" fmla="*/ 96033 h 179916"/>
                <a:gd name="connsiteX7" fmla="*/ 20924 w 108042"/>
                <a:gd name="connsiteY7" fmla="*/ 96033 h 179916"/>
                <a:gd name="connsiteX8" fmla="*/ 20924 w 108042"/>
                <a:gd name="connsiteY8" fmla="*/ 169100 h 179916"/>
                <a:gd name="connsiteX9" fmla="*/ 109695 w 108042"/>
                <a:gd name="connsiteY9" fmla="*/ 169100 h 179916"/>
                <a:gd name="connsiteX10" fmla="*/ 115818 w 108042"/>
                <a:gd name="connsiteY10" fmla="*/ 175990 h 179916"/>
                <a:gd name="connsiteX11" fmla="*/ 115818 w 108042"/>
                <a:gd name="connsiteY11" fmla="*/ 186045 h 179916"/>
                <a:gd name="connsiteX12" fmla="*/ 464 w 108042"/>
                <a:gd name="connsiteY12" fmla="*/ 186045 h 179916"/>
                <a:gd name="connsiteX13" fmla="*/ 464 w 108042"/>
                <a:gd name="connsiteY13" fmla="*/ 463 h 179916"/>
                <a:gd name="connsiteX14" fmla="*/ 110241 w 108042"/>
                <a:gd name="connsiteY14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2" h="179916">
                  <a:moveTo>
                    <a:pt x="110241" y="463"/>
                  </a:moveTo>
                  <a:lnTo>
                    <a:pt x="110241" y="10518"/>
                  </a:lnTo>
                  <a:cubicBezTo>
                    <a:pt x="110241" y="15834"/>
                    <a:pt x="108377" y="17409"/>
                    <a:pt x="104133" y="17409"/>
                  </a:cubicBezTo>
                  <a:lnTo>
                    <a:pt x="20924" y="17409"/>
                  </a:lnTo>
                  <a:lnTo>
                    <a:pt x="20924" y="80405"/>
                  </a:lnTo>
                  <a:lnTo>
                    <a:pt x="97207" y="80405"/>
                  </a:lnTo>
                  <a:lnTo>
                    <a:pt x="97207" y="96033"/>
                  </a:lnTo>
                  <a:lnTo>
                    <a:pt x="20924" y="96033"/>
                  </a:lnTo>
                  <a:lnTo>
                    <a:pt x="20924" y="169100"/>
                  </a:lnTo>
                  <a:lnTo>
                    <a:pt x="109695" y="169100"/>
                  </a:lnTo>
                  <a:cubicBezTo>
                    <a:pt x="113696" y="169100"/>
                    <a:pt x="115818" y="170690"/>
                    <a:pt x="115818" y="175990"/>
                  </a:cubicBezTo>
                  <a:lnTo>
                    <a:pt x="115818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11024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6A1AE6C8-B6F6-403D-AF34-DBE8AD451083}"/>
                </a:ext>
              </a:extLst>
            </p:cNvPr>
            <p:cNvSpPr/>
            <p:nvPr/>
          </p:nvSpPr>
          <p:spPr>
            <a:xfrm>
              <a:off x="10841947" y="6592929"/>
              <a:ext cx="126050" cy="179917"/>
            </a:xfrm>
            <a:custGeom>
              <a:avLst/>
              <a:gdLst>
                <a:gd name="connsiteX0" fmla="*/ 20924 w 126049"/>
                <a:gd name="connsiteY0" fmla="*/ 166980 h 179916"/>
                <a:gd name="connsiteX1" fmla="*/ 51495 w 126049"/>
                <a:gd name="connsiteY1" fmla="*/ 172007 h 179916"/>
                <a:gd name="connsiteX2" fmla="*/ 120608 w 126049"/>
                <a:gd name="connsiteY2" fmla="*/ 98683 h 179916"/>
                <a:gd name="connsiteX3" fmla="*/ 53359 w 126049"/>
                <a:gd name="connsiteY3" fmla="*/ 17409 h 179916"/>
                <a:gd name="connsiteX4" fmla="*/ 20924 w 126049"/>
                <a:gd name="connsiteY4" fmla="*/ 18726 h 179916"/>
                <a:gd name="connsiteX5" fmla="*/ 464 w 126049"/>
                <a:gd name="connsiteY5" fmla="*/ 1781 h 179916"/>
                <a:gd name="connsiteX6" fmla="*/ 57088 w 126049"/>
                <a:gd name="connsiteY6" fmla="*/ 463 h 179916"/>
                <a:gd name="connsiteX7" fmla="*/ 142403 w 126049"/>
                <a:gd name="connsiteY7" fmla="*/ 95231 h 179916"/>
                <a:gd name="connsiteX8" fmla="*/ 49904 w 126049"/>
                <a:gd name="connsiteY8" fmla="*/ 188695 h 179916"/>
                <a:gd name="connsiteX9" fmla="*/ 464 w 126049"/>
                <a:gd name="connsiteY9" fmla="*/ 186575 h 179916"/>
                <a:gd name="connsiteX10" fmla="*/ 464 w 126049"/>
                <a:gd name="connsiteY10" fmla="*/ 1781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0924" y="166980"/>
                  </a:moveTo>
                  <a:cubicBezTo>
                    <a:pt x="20924" y="170690"/>
                    <a:pt x="28108" y="172007"/>
                    <a:pt x="51495" y="172007"/>
                  </a:cubicBezTo>
                  <a:cubicBezTo>
                    <a:pt x="89780" y="172007"/>
                    <a:pt x="120608" y="153487"/>
                    <a:pt x="120608" y="98683"/>
                  </a:cubicBezTo>
                  <a:cubicBezTo>
                    <a:pt x="120608" y="53935"/>
                    <a:pt x="105452" y="17409"/>
                    <a:pt x="53359" y="17409"/>
                  </a:cubicBezTo>
                  <a:cubicBezTo>
                    <a:pt x="41932" y="17409"/>
                    <a:pt x="32368" y="17666"/>
                    <a:pt x="20924" y="18726"/>
                  </a:cubicBezTo>
                  <a:close/>
                  <a:moveTo>
                    <a:pt x="464" y="1781"/>
                  </a:moveTo>
                  <a:cubicBezTo>
                    <a:pt x="19863" y="721"/>
                    <a:pt x="37142" y="463"/>
                    <a:pt x="57088" y="463"/>
                  </a:cubicBezTo>
                  <a:cubicBezTo>
                    <a:pt x="110241" y="463"/>
                    <a:pt x="142403" y="33551"/>
                    <a:pt x="142403" y="95231"/>
                  </a:cubicBezTo>
                  <a:cubicBezTo>
                    <a:pt x="142403" y="156395"/>
                    <a:pt x="106786" y="188695"/>
                    <a:pt x="49904" y="188695"/>
                  </a:cubicBezTo>
                  <a:cubicBezTo>
                    <a:pt x="33944" y="188695"/>
                    <a:pt x="18272" y="188165"/>
                    <a:pt x="464" y="186575"/>
                  </a:cubicBezTo>
                  <a:lnTo>
                    <a:pt x="464" y="1781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D255322B-2AB7-48A1-83E7-E29BE633F709}"/>
                </a:ext>
              </a:extLst>
            </p:cNvPr>
            <p:cNvSpPr/>
            <p:nvPr/>
          </p:nvSpPr>
          <p:spPr>
            <a:xfrm>
              <a:off x="11062562" y="6594247"/>
              <a:ext cx="18007" cy="179917"/>
            </a:xfrm>
            <a:custGeom>
              <a:avLst/>
              <a:gdLst>
                <a:gd name="connsiteX0" fmla="*/ 464 w 18007"/>
                <a:gd name="connsiteY0" fmla="*/ 186045 h 179916"/>
                <a:gd name="connsiteX1" fmla="*/ 20925 w 18007"/>
                <a:gd name="connsiteY1" fmla="*/ 186045 h 179916"/>
                <a:gd name="connsiteX2" fmla="*/ 20925 w 18007"/>
                <a:gd name="connsiteY2" fmla="*/ 463 h 179916"/>
                <a:gd name="connsiteX3" fmla="*/ 464 w 18007"/>
                <a:gd name="connsiteY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7" h="179916">
                  <a:moveTo>
                    <a:pt x="464" y="186045"/>
                  </a:moveTo>
                  <a:lnTo>
                    <a:pt x="20925" y="186045"/>
                  </a:lnTo>
                  <a:lnTo>
                    <a:pt x="20925" y="463"/>
                  </a:lnTo>
                  <a:lnTo>
                    <a:pt x="464" y="463"/>
                  </a:lnTo>
                  <a:close/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BA67839B-53E8-4F85-AD31-B9D94247DD20}"/>
                </a:ext>
              </a:extLst>
            </p:cNvPr>
            <p:cNvSpPr/>
            <p:nvPr/>
          </p:nvSpPr>
          <p:spPr>
            <a:xfrm>
              <a:off x="11150546" y="6594247"/>
              <a:ext cx="144057" cy="179917"/>
            </a:xfrm>
            <a:custGeom>
              <a:avLst/>
              <a:gdLst>
                <a:gd name="connsiteX0" fmla="*/ 45917 w 144056"/>
                <a:gd name="connsiteY0" fmla="*/ 114038 h 179916"/>
                <a:gd name="connsiteX1" fmla="*/ 105724 w 144056"/>
                <a:gd name="connsiteY1" fmla="*/ 114038 h 179916"/>
                <a:gd name="connsiteX2" fmla="*/ 76488 w 144056"/>
                <a:gd name="connsiteY2" fmla="*/ 24284 h 179916"/>
                <a:gd name="connsiteX3" fmla="*/ 87642 w 144056"/>
                <a:gd name="connsiteY3" fmla="*/ 463 h 179916"/>
                <a:gd name="connsiteX4" fmla="*/ 152496 w 144056"/>
                <a:gd name="connsiteY4" fmla="*/ 186045 h 179916"/>
                <a:gd name="connsiteX5" fmla="*/ 138674 w 144056"/>
                <a:gd name="connsiteY5" fmla="*/ 186045 h 179916"/>
                <a:gd name="connsiteX6" fmla="*/ 127246 w 144056"/>
                <a:gd name="connsiteY6" fmla="*/ 179170 h 179916"/>
                <a:gd name="connsiteX7" fmla="*/ 110771 w 144056"/>
                <a:gd name="connsiteY7" fmla="*/ 129121 h 179916"/>
                <a:gd name="connsiteX8" fmla="*/ 41128 w 144056"/>
                <a:gd name="connsiteY8" fmla="*/ 129121 h 179916"/>
                <a:gd name="connsiteX9" fmla="*/ 24380 w 144056"/>
                <a:gd name="connsiteY9" fmla="*/ 179170 h 179916"/>
                <a:gd name="connsiteX10" fmla="*/ 13482 w 144056"/>
                <a:gd name="connsiteY10" fmla="*/ 186045 h 179916"/>
                <a:gd name="connsiteX11" fmla="*/ 464 w 144056"/>
                <a:gd name="connsiteY11" fmla="*/ 186045 h 179916"/>
                <a:gd name="connsiteX12" fmla="*/ 67439 w 144056"/>
                <a:gd name="connsiteY12" fmla="*/ 463 h 179916"/>
                <a:gd name="connsiteX13" fmla="*/ 87642 w 144056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56" h="179916">
                  <a:moveTo>
                    <a:pt x="45917" y="114038"/>
                  </a:moveTo>
                  <a:lnTo>
                    <a:pt x="105724" y="114038"/>
                  </a:lnTo>
                  <a:lnTo>
                    <a:pt x="76488" y="24284"/>
                  </a:lnTo>
                  <a:close/>
                  <a:moveTo>
                    <a:pt x="87642" y="463"/>
                  </a:moveTo>
                  <a:lnTo>
                    <a:pt x="152496" y="186045"/>
                  </a:lnTo>
                  <a:lnTo>
                    <a:pt x="138674" y="186045"/>
                  </a:lnTo>
                  <a:cubicBezTo>
                    <a:pt x="131778" y="186045"/>
                    <a:pt x="128852" y="184470"/>
                    <a:pt x="127246" y="179170"/>
                  </a:cubicBezTo>
                  <a:lnTo>
                    <a:pt x="110771" y="129121"/>
                  </a:lnTo>
                  <a:lnTo>
                    <a:pt x="41128" y="129121"/>
                  </a:lnTo>
                  <a:lnTo>
                    <a:pt x="24380" y="179170"/>
                  </a:lnTo>
                  <a:cubicBezTo>
                    <a:pt x="22788" y="184197"/>
                    <a:pt x="19863" y="186045"/>
                    <a:pt x="13482" y="186045"/>
                  </a:cubicBezTo>
                  <a:lnTo>
                    <a:pt x="464" y="186045"/>
                  </a:lnTo>
                  <a:lnTo>
                    <a:pt x="67439" y="463"/>
                  </a:lnTo>
                  <a:lnTo>
                    <a:pt x="87642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77A6C2A9-42EE-4D79-B07D-A0138BA32756}"/>
                </a:ext>
              </a:extLst>
            </p:cNvPr>
            <p:cNvSpPr/>
            <p:nvPr/>
          </p:nvSpPr>
          <p:spPr>
            <a:xfrm>
              <a:off x="11370100" y="6594247"/>
              <a:ext cx="126050" cy="179917"/>
            </a:xfrm>
            <a:custGeom>
              <a:avLst/>
              <a:gdLst>
                <a:gd name="connsiteX0" fmla="*/ 22001 w 126049"/>
                <a:gd name="connsiteY0" fmla="*/ 463 h 179916"/>
                <a:gd name="connsiteX1" fmla="*/ 114228 w 126049"/>
                <a:gd name="connsiteY1" fmla="*/ 148187 h 179916"/>
                <a:gd name="connsiteX2" fmla="*/ 114228 w 126049"/>
                <a:gd name="connsiteY2" fmla="*/ 463 h 179916"/>
                <a:gd name="connsiteX3" fmla="*/ 133098 w 126049"/>
                <a:gd name="connsiteY3" fmla="*/ 463 h 179916"/>
                <a:gd name="connsiteX4" fmla="*/ 133098 w 126049"/>
                <a:gd name="connsiteY4" fmla="*/ 188953 h 179916"/>
                <a:gd name="connsiteX5" fmla="*/ 113167 w 126049"/>
                <a:gd name="connsiteY5" fmla="*/ 183925 h 179916"/>
                <a:gd name="connsiteX6" fmla="*/ 19864 w 126049"/>
                <a:gd name="connsiteY6" fmla="*/ 33567 h 179916"/>
                <a:gd name="connsiteX7" fmla="*/ 19864 w 126049"/>
                <a:gd name="connsiteY7" fmla="*/ 186045 h 179916"/>
                <a:gd name="connsiteX8" fmla="*/ 464 w 126049"/>
                <a:gd name="connsiteY8" fmla="*/ 186045 h 179916"/>
                <a:gd name="connsiteX9" fmla="*/ 464 w 126049"/>
                <a:gd name="connsiteY9" fmla="*/ 463 h 179916"/>
                <a:gd name="connsiteX10" fmla="*/ 22001 w 126049"/>
                <a:gd name="connsiteY10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2001" y="463"/>
                  </a:moveTo>
                  <a:lnTo>
                    <a:pt x="114228" y="148187"/>
                  </a:lnTo>
                  <a:lnTo>
                    <a:pt x="114228" y="463"/>
                  </a:lnTo>
                  <a:lnTo>
                    <a:pt x="133098" y="463"/>
                  </a:lnTo>
                  <a:lnTo>
                    <a:pt x="133098" y="188953"/>
                  </a:lnTo>
                  <a:cubicBezTo>
                    <a:pt x="119547" y="188953"/>
                    <a:pt x="115561" y="187908"/>
                    <a:pt x="113167" y="183925"/>
                  </a:cubicBezTo>
                  <a:lnTo>
                    <a:pt x="19864" y="33567"/>
                  </a:lnTo>
                  <a:lnTo>
                    <a:pt x="19864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2200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8A0665B9-C332-400B-8504-90C63A0CB9F7}"/>
                </a:ext>
              </a:extLst>
            </p:cNvPr>
            <p:cNvSpPr/>
            <p:nvPr/>
          </p:nvSpPr>
          <p:spPr>
            <a:xfrm>
              <a:off x="10096382" y="6644351"/>
              <a:ext cx="72028" cy="125942"/>
            </a:xfrm>
            <a:custGeom>
              <a:avLst/>
              <a:gdLst>
                <a:gd name="connsiteX0" fmla="*/ 19492 w 72028"/>
                <a:gd name="connsiteY0" fmla="*/ 112780 h 125941"/>
                <a:gd name="connsiteX1" fmla="*/ 29017 w 72028"/>
                <a:gd name="connsiteY1" fmla="*/ 121038 h 125941"/>
                <a:gd name="connsiteX2" fmla="*/ 40488 w 72028"/>
                <a:gd name="connsiteY2" fmla="*/ 123431 h 125941"/>
                <a:gd name="connsiteX3" fmla="*/ 59971 w 72028"/>
                <a:gd name="connsiteY3" fmla="*/ 114453 h 125941"/>
                <a:gd name="connsiteX4" fmla="*/ 66724 w 72028"/>
                <a:gd name="connsiteY4" fmla="*/ 87717 h 125941"/>
                <a:gd name="connsiteX5" fmla="*/ 60674 w 72028"/>
                <a:gd name="connsiteY5" fmla="*/ 63447 h 125941"/>
                <a:gd name="connsiteX6" fmla="*/ 43603 w 72028"/>
                <a:gd name="connsiteY6" fmla="*/ 55638 h 125941"/>
                <a:gd name="connsiteX7" fmla="*/ 30080 w 72028"/>
                <a:gd name="connsiteY7" fmla="*/ 59183 h 125941"/>
                <a:gd name="connsiteX8" fmla="*/ 19492 w 72028"/>
                <a:gd name="connsiteY8" fmla="*/ 69222 h 125941"/>
                <a:gd name="connsiteX9" fmla="*/ 19492 w 72028"/>
                <a:gd name="connsiteY9" fmla="*/ 57419 h 125941"/>
                <a:gd name="connsiteX10" fmla="*/ 32313 w 72028"/>
                <a:gd name="connsiteY10" fmla="*/ 46930 h 125941"/>
                <a:gd name="connsiteX11" fmla="*/ 48843 w 72028"/>
                <a:gd name="connsiteY11" fmla="*/ 43026 h 125941"/>
                <a:gd name="connsiteX12" fmla="*/ 63069 w 72028"/>
                <a:gd name="connsiteY12" fmla="*/ 46031 h 125941"/>
                <a:gd name="connsiteX13" fmla="*/ 73927 w 72028"/>
                <a:gd name="connsiteY13" fmla="*/ 54828 h 125941"/>
                <a:gd name="connsiteX14" fmla="*/ 80680 w 72028"/>
                <a:gd name="connsiteY14" fmla="*/ 68701 h 125941"/>
                <a:gd name="connsiteX15" fmla="*/ 83093 w 72028"/>
                <a:gd name="connsiteY15" fmla="*/ 87088 h 125941"/>
                <a:gd name="connsiteX16" fmla="*/ 80428 w 72028"/>
                <a:gd name="connsiteY16" fmla="*/ 107005 h 125941"/>
                <a:gd name="connsiteX17" fmla="*/ 72685 w 72028"/>
                <a:gd name="connsiteY17" fmla="*/ 122370 h 125941"/>
                <a:gd name="connsiteX18" fmla="*/ 60494 w 72028"/>
                <a:gd name="connsiteY18" fmla="*/ 132229 h 125941"/>
                <a:gd name="connsiteX19" fmla="*/ 44305 w 72028"/>
                <a:gd name="connsiteY19" fmla="*/ 135701 h 125941"/>
                <a:gd name="connsiteX20" fmla="*/ 29288 w 72028"/>
                <a:gd name="connsiteY20" fmla="*/ 132409 h 125941"/>
                <a:gd name="connsiteX21" fmla="*/ 18699 w 72028"/>
                <a:gd name="connsiteY21" fmla="*/ 122909 h 125941"/>
                <a:gd name="connsiteX22" fmla="*/ 17889 w 72028"/>
                <a:gd name="connsiteY22" fmla="*/ 131077 h 125941"/>
                <a:gd name="connsiteX23" fmla="*/ 13801 w 72028"/>
                <a:gd name="connsiteY23" fmla="*/ 134460 h 125941"/>
                <a:gd name="connsiteX24" fmla="*/ 3573 w 72028"/>
                <a:gd name="connsiteY24" fmla="*/ 134460 h 125941"/>
                <a:gd name="connsiteX25" fmla="*/ 3573 w 72028"/>
                <a:gd name="connsiteY25" fmla="*/ 3570 h 125941"/>
                <a:gd name="connsiteX26" fmla="*/ 19492 w 72028"/>
                <a:gd name="connsiteY26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28" h="125941">
                  <a:moveTo>
                    <a:pt x="19492" y="112780"/>
                  </a:moveTo>
                  <a:cubicBezTo>
                    <a:pt x="22409" y="116684"/>
                    <a:pt x="25578" y="119437"/>
                    <a:pt x="29017" y="121038"/>
                  </a:cubicBezTo>
                  <a:cubicBezTo>
                    <a:pt x="32511" y="122639"/>
                    <a:pt x="36328" y="123431"/>
                    <a:pt x="40488" y="123431"/>
                  </a:cubicBezTo>
                  <a:cubicBezTo>
                    <a:pt x="48969" y="123431"/>
                    <a:pt x="55452" y="120444"/>
                    <a:pt x="59971" y="114453"/>
                  </a:cubicBezTo>
                  <a:cubicBezTo>
                    <a:pt x="64473" y="108480"/>
                    <a:pt x="66724" y="99556"/>
                    <a:pt x="66724" y="87717"/>
                  </a:cubicBezTo>
                  <a:cubicBezTo>
                    <a:pt x="66724" y="76689"/>
                    <a:pt x="64707" y="68610"/>
                    <a:pt x="60674" y="63447"/>
                  </a:cubicBezTo>
                  <a:cubicBezTo>
                    <a:pt x="56694" y="58247"/>
                    <a:pt x="51004" y="55638"/>
                    <a:pt x="43603" y="55638"/>
                  </a:cubicBezTo>
                  <a:cubicBezTo>
                    <a:pt x="38435" y="55638"/>
                    <a:pt x="33933" y="56826"/>
                    <a:pt x="30080" y="59183"/>
                  </a:cubicBezTo>
                  <a:cubicBezTo>
                    <a:pt x="26280" y="61558"/>
                    <a:pt x="22751" y="64904"/>
                    <a:pt x="19492" y="69222"/>
                  </a:cubicBezTo>
                  <a:close/>
                  <a:moveTo>
                    <a:pt x="19492" y="57419"/>
                  </a:moveTo>
                  <a:cubicBezTo>
                    <a:pt x="23291" y="53030"/>
                    <a:pt x="27559" y="49539"/>
                    <a:pt x="32313" y="46930"/>
                  </a:cubicBezTo>
                  <a:cubicBezTo>
                    <a:pt x="37103" y="44322"/>
                    <a:pt x="42613" y="43026"/>
                    <a:pt x="48843" y="43026"/>
                  </a:cubicBezTo>
                  <a:cubicBezTo>
                    <a:pt x="54119" y="43026"/>
                    <a:pt x="58873" y="44016"/>
                    <a:pt x="63069" y="46031"/>
                  </a:cubicBezTo>
                  <a:cubicBezTo>
                    <a:pt x="67354" y="48046"/>
                    <a:pt x="70956" y="50978"/>
                    <a:pt x="73927" y="54828"/>
                  </a:cubicBezTo>
                  <a:cubicBezTo>
                    <a:pt x="76898" y="58625"/>
                    <a:pt x="79149" y="63249"/>
                    <a:pt x="80680" y="68701"/>
                  </a:cubicBezTo>
                  <a:cubicBezTo>
                    <a:pt x="82282" y="74152"/>
                    <a:pt x="83093" y="80287"/>
                    <a:pt x="83093" y="87088"/>
                  </a:cubicBezTo>
                  <a:cubicBezTo>
                    <a:pt x="83093" y="94375"/>
                    <a:pt x="82192" y="101013"/>
                    <a:pt x="80428" y="107005"/>
                  </a:cubicBezTo>
                  <a:cubicBezTo>
                    <a:pt x="78645" y="112978"/>
                    <a:pt x="76070" y="118106"/>
                    <a:pt x="72685" y="122370"/>
                  </a:cubicBezTo>
                  <a:cubicBezTo>
                    <a:pt x="69354" y="126579"/>
                    <a:pt x="65302" y="129854"/>
                    <a:pt x="60494" y="132229"/>
                  </a:cubicBezTo>
                  <a:cubicBezTo>
                    <a:pt x="55686" y="134550"/>
                    <a:pt x="50302" y="135701"/>
                    <a:pt x="44305" y="135701"/>
                  </a:cubicBezTo>
                  <a:cubicBezTo>
                    <a:pt x="38381" y="135701"/>
                    <a:pt x="33375" y="134604"/>
                    <a:pt x="29288" y="132409"/>
                  </a:cubicBezTo>
                  <a:cubicBezTo>
                    <a:pt x="25254" y="130160"/>
                    <a:pt x="21724" y="126993"/>
                    <a:pt x="18699" y="122909"/>
                  </a:cubicBezTo>
                  <a:lnTo>
                    <a:pt x="17889" y="131077"/>
                  </a:lnTo>
                  <a:cubicBezTo>
                    <a:pt x="17421" y="133326"/>
                    <a:pt x="16052" y="134460"/>
                    <a:pt x="13801" y="134460"/>
                  </a:cubicBezTo>
                  <a:lnTo>
                    <a:pt x="3573" y="134460"/>
                  </a:lnTo>
                  <a:lnTo>
                    <a:pt x="3573" y="3570"/>
                  </a:lnTo>
                  <a:lnTo>
                    <a:pt x="19492" y="3570"/>
                  </a:ln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0AF089DA-CCB9-4A9A-A41F-69E21DD3F8DA}"/>
                </a:ext>
              </a:extLst>
            </p:cNvPr>
            <p:cNvSpPr/>
            <p:nvPr/>
          </p:nvSpPr>
          <p:spPr>
            <a:xfrm>
              <a:off x="10182996" y="6685228"/>
              <a:ext cx="90036" cy="125942"/>
            </a:xfrm>
            <a:custGeom>
              <a:avLst/>
              <a:gdLst>
                <a:gd name="connsiteX0" fmla="*/ 91970 w 90035"/>
                <a:gd name="connsiteY0" fmla="*/ 3570 h 125941"/>
                <a:gd name="connsiteX1" fmla="*/ 41713 w 90035"/>
                <a:gd name="connsiteY1" fmla="*/ 120138 h 125941"/>
                <a:gd name="connsiteX2" fmla="*/ 39678 w 90035"/>
                <a:gd name="connsiteY2" fmla="*/ 122981 h 125941"/>
                <a:gd name="connsiteX3" fmla="*/ 36022 w 90035"/>
                <a:gd name="connsiteY3" fmla="*/ 124061 h 125941"/>
                <a:gd name="connsiteX4" fmla="*/ 24281 w 90035"/>
                <a:gd name="connsiteY4" fmla="*/ 124061 h 125941"/>
                <a:gd name="connsiteX5" fmla="*/ 40740 w 90035"/>
                <a:gd name="connsiteY5" fmla="*/ 88329 h 125941"/>
                <a:gd name="connsiteX6" fmla="*/ 3573 w 90035"/>
                <a:gd name="connsiteY6" fmla="*/ 3570 h 125941"/>
                <a:gd name="connsiteX7" fmla="*/ 17259 w 90035"/>
                <a:gd name="connsiteY7" fmla="*/ 3570 h 125941"/>
                <a:gd name="connsiteX8" fmla="*/ 20464 w 90035"/>
                <a:gd name="connsiteY8" fmla="*/ 4632 h 125941"/>
                <a:gd name="connsiteX9" fmla="*/ 22157 w 90035"/>
                <a:gd name="connsiteY9" fmla="*/ 6845 h 125941"/>
                <a:gd name="connsiteX10" fmla="*/ 46250 w 90035"/>
                <a:gd name="connsiteY10" fmla="*/ 63537 h 125941"/>
                <a:gd name="connsiteX11" fmla="*/ 48663 w 90035"/>
                <a:gd name="connsiteY11" fmla="*/ 71363 h 125941"/>
                <a:gd name="connsiteX12" fmla="*/ 51328 w 90035"/>
                <a:gd name="connsiteY12" fmla="*/ 63447 h 125941"/>
                <a:gd name="connsiteX13" fmla="*/ 74719 w 90035"/>
                <a:gd name="connsiteY13" fmla="*/ 6845 h 125941"/>
                <a:gd name="connsiteX14" fmla="*/ 76484 w 90035"/>
                <a:gd name="connsiteY14" fmla="*/ 4542 h 125941"/>
                <a:gd name="connsiteX15" fmla="*/ 79419 w 90035"/>
                <a:gd name="connsiteY15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35" h="125941">
                  <a:moveTo>
                    <a:pt x="91970" y="3570"/>
                  </a:moveTo>
                  <a:lnTo>
                    <a:pt x="41713" y="120138"/>
                  </a:lnTo>
                  <a:cubicBezTo>
                    <a:pt x="41190" y="121326"/>
                    <a:pt x="40506" y="122280"/>
                    <a:pt x="39678" y="122981"/>
                  </a:cubicBezTo>
                  <a:cubicBezTo>
                    <a:pt x="38903" y="123701"/>
                    <a:pt x="37679" y="124061"/>
                    <a:pt x="36022" y="124061"/>
                  </a:cubicBezTo>
                  <a:lnTo>
                    <a:pt x="24281" y="124061"/>
                  </a:lnTo>
                  <a:lnTo>
                    <a:pt x="40740" y="88329"/>
                  </a:lnTo>
                  <a:lnTo>
                    <a:pt x="3573" y="3570"/>
                  </a:lnTo>
                  <a:lnTo>
                    <a:pt x="17259" y="3570"/>
                  </a:lnTo>
                  <a:cubicBezTo>
                    <a:pt x="18627" y="3570"/>
                    <a:pt x="19689" y="3912"/>
                    <a:pt x="20464" y="4632"/>
                  </a:cubicBezTo>
                  <a:cubicBezTo>
                    <a:pt x="21292" y="5279"/>
                    <a:pt x="21851" y="6017"/>
                    <a:pt x="22157" y="6845"/>
                  </a:cubicBezTo>
                  <a:lnTo>
                    <a:pt x="46250" y="63537"/>
                  </a:lnTo>
                  <a:cubicBezTo>
                    <a:pt x="47205" y="66038"/>
                    <a:pt x="47997" y="68646"/>
                    <a:pt x="48663" y="71363"/>
                  </a:cubicBezTo>
                  <a:cubicBezTo>
                    <a:pt x="49492" y="68574"/>
                    <a:pt x="50374" y="65948"/>
                    <a:pt x="51328" y="63447"/>
                  </a:cubicBezTo>
                  <a:lnTo>
                    <a:pt x="74719" y="6845"/>
                  </a:lnTo>
                  <a:cubicBezTo>
                    <a:pt x="75062" y="5909"/>
                    <a:pt x="75656" y="5136"/>
                    <a:pt x="76484" y="4542"/>
                  </a:cubicBezTo>
                  <a:cubicBezTo>
                    <a:pt x="77384" y="3894"/>
                    <a:pt x="78357" y="3570"/>
                    <a:pt x="79419" y="3570"/>
                  </a:cubicBez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0DA4309-1D70-4F55-B76A-4189FE4521CA}"/>
              </a:ext>
            </a:extLst>
          </p:cNvPr>
          <p:cNvSpPr txBox="1"/>
          <p:nvPr userDrawn="1"/>
        </p:nvSpPr>
        <p:spPr>
          <a:xfrm>
            <a:off x="9711536" y="11086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Poštovní sjednocená půjčka</a:t>
            </a:r>
          </a:p>
        </p:txBody>
      </p:sp>
    </p:spTree>
    <p:extLst>
      <p:ext uri="{BB962C8B-B14F-4D97-AF65-F5344CB8AC3E}">
        <p14:creationId xmlns:p14="http://schemas.microsoft.com/office/powerpoint/2010/main" val="402444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_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667" b="0" dirty="0">
                <a:latin typeface="+mj-lt"/>
                <a:ea typeface="+mj-ea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grpSp>
        <p:nvGrpSpPr>
          <p:cNvPr id="3" name="Grafický objekt 6">
            <a:extLst>
              <a:ext uri="{FF2B5EF4-FFF2-40B4-BE49-F238E27FC236}">
                <a16:creationId xmlns:a16="http://schemas.microsoft.com/office/drawing/2014/main" id="{53962307-F811-4E35-BD39-14C772CFDC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8838" y="6453336"/>
            <a:ext cx="1859069" cy="240027"/>
            <a:chOff x="9051954" y="6495597"/>
            <a:chExt cx="2444196" cy="315573"/>
          </a:xfrm>
        </p:grpSpPr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3E0C0651-0CA7-4AB0-B71A-F43C76412523}"/>
                </a:ext>
              </a:extLst>
            </p:cNvPr>
            <p:cNvSpPr/>
            <p:nvPr/>
          </p:nvSpPr>
          <p:spPr>
            <a:xfrm>
              <a:off x="9207597" y="6581503"/>
              <a:ext cx="108043" cy="35983"/>
            </a:xfrm>
            <a:custGeom>
              <a:avLst/>
              <a:gdLst>
                <a:gd name="connsiteX0" fmla="*/ 83513 w 108042"/>
                <a:gd name="connsiteY0" fmla="*/ 405 h 35983"/>
                <a:gd name="connsiteX1" fmla="*/ 18227 w 108042"/>
                <a:gd name="connsiteY1" fmla="*/ 23082 h 35983"/>
                <a:gd name="connsiteX2" fmla="*/ 299 w 108042"/>
                <a:gd name="connsiteY2" fmla="*/ 42856 h 35983"/>
                <a:gd name="connsiteX3" fmla="*/ 22668 w 108042"/>
                <a:gd name="connsiteY3" fmla="*/ 53489 h 35983"/>
                <a:gd name="connsiteX4" fmla="*/ 34293 w 108042"/>
                <a:gd name="connsiteY4" fmla="*/ 40995 h 35983"/>
                <a:gd name="connsiteX5" fmla="*/ 84598 w 108042"/>
                <a:gd name="connsiteY5" fmla="*/ 23798 h 35983"/>
                <a:gd name="connsiteX6" fmla="*/ 115666 w 108042"/>
                <a:gd name="connsiteY6" fmla="*/ 27479 h 35983"/>
                <a:gd name="connsiteX7" fmla="*/ 120393 w 108042"/>
                <a:gd name="connsiteY7" fmla="*/ 4413 h 35983"/>
                <a:gd name="connsiteX8" fmla="*/ 83513 w 108042"/>
                <a:gd name="connsiteY8" fmla="*/ 405 h 3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42" h="35983">
                  <a:moveTo>
                    <a:pt x="83513" y="405"/>
                  </a:moveTo>
                  <a:cubicBezTo>
                    <a:pt x="58647" y="1428"/>
                    <a:pt x="35459" y="9484"/>
                    <a:pt x="18227" y="23082"/>
                  </a:cubicBezTo>
                  <a:cubicBezTo>
                    <a:pt x="10716" y="29013"/>
                    <a:pt x="4719" y="35678"/>
                    <a:pt x="299" y="42856"/>
                  </a:cubicBezTo>
                  <a:lnTo>
                    <a:pt x="22668" y="53489"/>
                  </a:lnTo>
                  <a:cubicBezTo>
                    <a:pt x="25574" y="49031"/>
                    <a:pt x="29463" y="44819"/>
                    <a:pt x="34293" y="40995"/>
                  </a:cubicBezTo>
                  <a:cubicBezTo>
                    <a:pt x="47330" y="30689"/>
                    <a:pt x="65196" y="24575"/>
                    <a:pt x="84598" y="23798"/>
                  </a:cubicBezTo>
                  <a:cubicBezTo>
                    <a:pt x="95670" y="23348"/>
                    <a:pt x="106190" y="24739"/>
                    <a:pt x="115666" y="27479"/>
                  </a:cubicBezTo>
                  <a:lnTo>
                    <a:pt x="120393" y="4413"/>
                  </a:lnTo>
                  <a:cubicBezTo>
                    <a:pt x="108953" y="1346"/>
                    <a:pt x="96489" y="-127"/>
                    <a:pt x="83513" y="405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E46EBA1A-91F4-4E38-9AA6-59B1095CA62E}"/>
                </a:ext>
              </a:extLst>
            </p:cNvPr>
            <p:cNvSpPr/>
            <p:nvPr/>
          </p:nvSpPr>
          <p:spPr>
            <a:xfrm>
              <a:off x="9051954" y="6624613"/>
              <a:ext cx="144057" cy="143933"/>
            </a:xfrm>
            <a:custGeom>
              <a:avLst/>
              <a:gdLst>
                <a:gd name="connsiteX0" fmla="*/ 79686 w 144056"/>
                <a:gd name="connsiteY0" fmla="*/ 298 h 143933"/>
                <a:gd name="connsiteX1" fmla="*/ 299 w 144056"/>
                <a:gd name="connsiteY1" fmla="*/ 79618 h 143933"/>
                <a:gd name="connsiteX2" fmla="*/ 79686 w 144056"/>
                <a:gd name="connsiteY2" fmla="*/ 158937 h 143933"/>
                <a:gd name="connsiteX3" fmla="*/ 102506 w 144056"/>
                <a:gd name="connsiteY3" fmla="*/ 155502 h 143933"/>
                <a:gd name="connsiteX4" fmla="*/ 114151 w 144056"/>
                <a:gd name="connsiteY4" fmla="*/ 113153 h 143933"/>
                <a:gd name="connsiteX5" fmla="*/ 79686 w 144056"/>
                <a:gd name="connsiteY5" fmla="*/ 127733 h 143933"/>
                <a:gd name="connsiteX6" fmla="*/ 31550 w 144056"/>
                <a:gd name="connsiteY6" fmla="*/ 79618 h 143933"/>
                <a:gd name="connsiteX7" fmla="*/ 79686 w 144056"/>
                <a:gd name="connsiteY7" fmla="*/ 31503 h 143933"/>
                <a:gd name="connsiteX8" fmla="*/ 127822 w 144056"/>
                <a:gd name="connsiteY8" fmla="*/ 79086 h 143933"/>
                <a:gd name="connsiteX9" fmla="*/ 127822 w 144056"/>
                <a:gd name="connsiteY9" fmla="*/ 80190 h 143933"/>
                <a:gd name="connsiteX10" fmla="*/ 127822 w 144056"/>
                <a:gd name="connsiteY10" fmla="*/ 83074 h 143933"/>
                <a:gd name="connsiteX11" fmla="*/ 127822 w 144056"/>
                <a:gd name="connsiteY11" fmla="*/ 142558 h 143933"/>
                <a:gd name="connsiteX12" fmla="*/ 127822 w 144056"/>
                <a:gd name="connsiteY12" fmla="*/ 156524 h 143933"/>
                <a:gd name="connsiteX13" fmla="*/ 150703 w 144056"/>
                <a:gd name="connsiteY13" fmla="*/ 156524 h 143933"/>
                <a:gd name="connsiteX14" fmla="*/ 159053 w 144056"/>
                <a:gd name="connsiteY14" fmla="*/ 156524 h 143933"/>
                <a:gd name="connsiteX15" fmla="*/ 159053 w 144056"/>
                <a:gd name="connsiteY15" fmla="*/ 126077 h 143933"/>
                <a:gd name="connsiteX16" fmla="*/ 159053 w 144056"/>
                <a:gd name="connsiteY16" fmla="*/ 91641 h 143933"/>
                <a:gd name="connsiteX17" fmla="*/ 159053 w 144056"/>
                <a:gd name="connsiteY17" fmla="*/ 80190 h 143933"/>
                <a:gd name="connsiteX18" fmla="*/ 159074 w 144056"/>
                <a:gd name="connsiteY18" fmla="*/ 79618 h 143933"/>
                <a:gd name="connsiteX19" fmla="*/ 79686 w 144056"/>
                <a:gd name="connsiteY19" fmla="*/ 298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43933">
                  <a:moveTo>
                    <a:pt x="79686" y="298"/>
                  </a:moveTo>
                  <a:cubicBezTo>
                    <a:pt x="35930" y="298"/>
                    <a:pt x="299" y="35879"/>
                    <a:pt x="299" y="79618"/>
                  </a:cubicBezTo>
                  <a:cubicBezTo>
                    <a:pt x="299" y="123357"/>
                    <a:pt x="35930" y="158937"/>
                    <a:pt x="79686" y="158937"/>
                  </a:cubicBezTo>
                  <a:cubicBezTo>
                    <a:pt x="87648" y="158937"/>
                    <a:pt x="95281" y="157690"/>
                    <a:pt x="102506" y="155502"/>
                  </a:cubicBezTo>
                  <a:lnTo>
                    <a:pt x="114151" y="113153"/>
                  </a:lnTo>
                  <a:cubicBezTo>
                    <a:pt x="105391" y="122130"/>
                    <a:pt x="93194" y="127733"/>
                    <a:pt x="79686" y="127733"/>
                  </a:cubicBezTo>
                  <a:cubicBezTo>
                    <a:pt x="53142" y="127733"/>
                    <a:pt x="31550" y="106160"/>
                    <a:pt x="31550" y="79618"/>
                  </a:cubicBezTo>
                  <a:cubicBezTo>
                    <a:pt x="31550" y="53096"/>
                    <a:pt x="53142" y="31503"/>
                    <a:pt x="79686" y="31503"/>
                  </a:cubicBezTo>
                  <a:cubicBezTo>
                    <a:pt x="106067" y="31503"/>
                    <a:pt x="127536" y="52810"/>
                    <a:pt x="127822" y="79086"/>
                  </a:cubicBezTo>
                  <a:lnTo>
                    <a:pt x="127822" y="80190"/>
                  </a:lnTo>
                  <a:lnTo>
                    <a:pt x="127822" y="83074"/>
                  </a:lnTo>
                  <a:lnTo>
                    <a:pt x="127822" y="142558"/>
                  </a:lnTo>
                  <a:lnTo>
                    <a:pt x="127822" y="156524"/>
                  </a:lnTo>
                  <a:lnTo>
                    <a:pt x="150703" y="156524"/>
                  </a:lnTo>
                  <a:lnTo>
                    <a:pt x="159053" y="156524"/>
                  </a:lnTo>
                  <a:lnTo>
                    <a:pt x="159053" y="126077"/>
                  </a:lnTo>
                  <a:lnTo>
                    <a:pt x="159053" y="91641"/>
                  </a:lnTo>
                  <a:lnTo>
                    <a:pt x="159053" y="80190"/>
                  </a:lnTo>
                  <a:cubicBezTo>
                    <a:pt x="159053" y="80006"/>
                    <a:pt x="159074" y="79802"/>
                    <a:pt x="159074" y="79618"/>
                  </a:cubicBezTo>
                  <a:cubicBezTo>
                    <a:pt x="159074" y="35879"/>
                    <a:pt x="123463" y="298"/>
                    <a:pt x="79686" y="298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727FE116-808D-4D1E-B4A5-F6CDE4D05C6E}"/>
                </a:ext>
              </a:extLst>
            </p:cNvPr>
            <p:cNvSpPr/>
            <p:nvPr/>
          </p:nvSpPr>
          <p:spPr>
            <a:xfrm>
              <a:off x="9221146" y="6595311"/>
              <a:ext cx="144057" cy="179917"/>
            </a:xfrm>
            <a:custGeom>
              <a:avLst/>
              <a:gdLst>
                <a:gd name="connsiteX0" fmla="*/ 79686 w 144056"/>
                <a:gd name="connsiteY0" fmla="*/ 188240 h 179916"/>
                <a:gd name="connsiteX1" fmla="*/ 299 w 144056"/>
                <a:gd name="connsiteY1" fmla="*/ 108920 h 179916"/>
                <a:gd name="connsiteX2" fmla="*/ 79686 w 144056"/>
                <a:gd name="connsiteY2" fmla="*/ 29601 h 179916"/>
                <a:gd name="connsiteX3" fmla="*/ 102506 w 144056"/>
                <a:gd name="connsiteY3" fmla="*/ 33036 h 179916"/>
                <a:gd name="connsiteX4" fmla="*/ 114130 w 144056"/>
                <a:gd name="connsiteY4" fmla="*/ 75406 h 179916"/>
                <a:gd name="connsiteX5" fmla="*/ 79686 w 144056"/>
                <a:gd name="connsiteY5" fmla="*/ 60805 h 179916"/>
                <a:gd name="connsiteX6" fmla="*/ 31530 w 144056"/>
                <a:gd name="connsiteY6" fmla="*/ 108920 h 179916"/>
                <a:gd name="connsiteX7" fmla="*/ 79686 w 144056"/>
                <a:gd name="connsiteY7" fmla="*/ 157035 h 179916"/>
                <a:gd name="connsiteX8" fmla="*/ 127822 w 144056"/>
                <a:gd name="connsiteY8" fmla="*/ 109452 h 179916"/>
                <a:gd name="connsiteX9" fmla="*/ 127822 w 144056"/>
                <a:gd name="connsiteY9" fmla="*/ 108368 h 179916"/>
                <a:gd name="connsiteX10" fmla="*/ 127822 w 144056"/>
                <a:gd name="connsiteY10" fmla="*/ 105465 h 179916"/>
                <a:gd name="connsiteX11" fmla="*/ 127822 w 144056"/>
                <a:gd name="connsiteY11" fmla="*/ 14265 h 179916"/>
                <a:gd name="connsiteX12" fmla="*/ 127822 w 144056"/>
                <a:gd name="connsiteY12" fmla="*/ 298 h 179916"/>
                <a:gd name="connsiteX13" fmla="*/ 150683 w 144056"/>
                <a:gd name="connsiteY13" fmla="*/ 298 h 179916"/>
                <a:gd name="connsiteX14" fmla="*/ 159053 w 144056"/>
                <a:gd name="connsiteY14" fmla="*/ 298 h 179916"/>
                <a:gd name="connsiteX15" fmla="*/ 159053 w 144056"/>
                <a:gd name="connsiteY15" fmla="*/ 62461 h 179916"/>
                <a:gd name="connsiteX16" fmla="*/ 159053 w 144056"/>
                <a:gd name="connsiteY16" fmla="*/ 96897 h 179916"/>
                <a:gd name="connsiteX17" fmla="*/ 159053 w 144056"/>
                <a:gd name="connsiteY17" fmla="*/ 108368 h 179916"/>
                <a:gd name="connsiteX18" fmla="*/ 159074 w 144056"/>
                <a:gd name="connsiteY18" fmla="*/ 108920 h 179916"/>
                <a:gd name="connsiteX19" fmla="*/ 79686 w 144056"/>
                <a:gd name="connsiteY19" fmla="*/ 188240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79916">
                  <a:moveTo>
                    <a:pt x="79686" y="188240"/>
                  </a:moveTo>
                  <a:cubicBezTo>
                    <a:pt x="35910" y="188240"/>
                    <a:pt x="299" y="152660"/>
                    <a:pt x="299" y="108920"/>
                  </a:cubicBezTo>
                  <a:cubicBezTo>
                    <a:pt x="299" y="65181"/>
                    <a:pt x="35910" y="29601"/>
                    <a:pt x="79686" y="29601"/>
                  </a:cubicBezTo>
                  <a:cubicBezTo>
                    <a:pt x="87627" y="29601"/>
                    <a:pt x="95281" y="30848"/>
                    <a:pt x="102506" y="33036"/>
                  </a:cubicBezTo>
                  <a:lnTo>
                    <a:pt x="114130" y="75406"/>
                  </a:lnTo>
                  <a:cubicBezTo>
                    <a:pt x="105391" y="66408"/>
                    <a:pt x="93194" y="60805"/>
                    <a:pt x="79686" y="60805"/>
                  </a:cubicBezTo>
                  <a:cubicBezTo>
                    <a:pt x="53142" y="60805"/>
                    <a:pt x="31530" y="82399"/>
                    <a:pt x="31530" y="108920"/>
                  </a:cubicBezTo>
                  <a:cubicBezTo>
                    <a:pt x="31530" y="135462"/>
                    <a:pt x="53142" y="157035"/>
                    <a:pt x="79686" y="157035"/>
                  </a:cubicBezTo>
                  <a:cubicBezTo>
                    <a:pt x="106067" y="157035"/>
                    <a:pt x="127536" y="135728"/>
                    <a:pt x="127822" y="109452"/>
                  </a:cubicBezTo>
                  <a:lnTo>
                    <a:pt x="127822" y="108368"/>
                  </a:lnTo>
                  <a:lnTo>
                    <a:pt x="127822" y="105465"/>
                  </a:lnTo>
                  <a:lnTo>
                    <a:pt x="127822" y="14265"/>
                  </a:lnTo>
                  <a:lnTo>
                    <a:pt x="127822" y="298"/>
                  </a:lnTo>
                  <a:lnTo>
                    <a:pt x="150683" y="298"/>
                  </a:lnTo>
                  <a:lnTo>
                    <a:pt x="159053" y="298"/>
                  </a:lnTo>
                  <a:lnTo>
                    <a:pt x="159053" y="62461"/>
                  </a:lnTo>
                  <a:lnTo>
                    <a:pt x="159053" y="96897"/>
                  </a:lnTo>
                  <a:lnTo>
                    <a:pt x="159053" y="108368"/>
                  </a:lnTo>
                  <a:cubicBezTo>
                    <a:pt x="159053" y="108552"/>
                    <a:pt x="159074" y="108736"/>
                    <a:pt x="159074" y="108920"/>
                  </a:cubicBezTo>
                  <a:cubicBezTo>
                    <a:pt x="159074" y="152660"/>
                    <a:pt x="123463" y="188240"/>
                    <a:pt x="79686" y="188240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84300A89-5CC9-494B-86F5-6A2C3A63F3DE}"/>
                </a:ext>
              </a:extLst>
            </p:cNvPr>
            <p:cNvSpPr/>
            <p:nvPr/>
          </p:nvSpPr>
          <p:spPr>
            <a:xfrm>
              <a:off x="9391914" y="6593061"/>
              <a:ext cx="198078" cy="179917"/>
            </a:xfrm>
            <a:custGeom>
              <a:avLst/>
              <a:gdLst>
                <a:gd name="connsiteX0" fmla="*/ 178598 w 198078"/>
                <a:gd name="connsiteY0" fmla="*/ 20604 h 179916"/>
                <a:gd name="connsiteX1" fmla="*/ 156843 w 198078"/>
                <a:gd name="connsiteY1" fmla="*/ 298 h 179916"/>
                <a:gd name="connsiteX2" fmla="*/ 137380 w 198078"/>
                <a:gd name="connsiteY2" fmla="*/ 14755 h 179916"/>
                <a:gd name="connsiteX3" fmla="*/ 102322 w 198078"/>
                <a:gd name="connsiteY3" fmla="*/ 134501 h 179916"/>
                <a:gd name="connsiteX4" fmla="*/ 67489 w 198078"/>
                <a:gd name="connsiteY4" fmla="*/ 14694 h 179916"/>
                <a:gd name="connsiteX5" fmla="*/ 48025 w 198078"/>
                <a:gd name="connsiteY5" fmla="*/ 298 h 179916"/>
                <a:gd name="connsiteX6" fmla="*/ 26290 w 198078"/>
                <a:gd name="connsiteY6" fmla="*/ 20604 h 179916"/>
                <a:gd name="connsiteX7" fmla="*/ 1711 w 198078"/>
                <a:gd name="connsiteY7" fmla="*/ 165174 h 179916"/>
                <a:gd name="connsiteX8" fmla="*/ 299 w 198078"/>
                <a:gd name="connsiteY8" fmla="*/ 176134 h 179916"/>
                <a:gd name="connsiteX9" fmla="*/ 15096 w 198078"/>
                <a:gd name="connsiteY9" fmla="*/ 191450 h 179916"/>
                <a:gd name="connsiteX10" fmla="*/ 30363 w 198078"/>
                <a:gd name="connsiteY10" fmla="*/ 178322 h 179916"/>
                <a:gd name="connsiteX11" fmla="*/ 48987 w 198078"/>
                <a:gd name="connsiteY11" fmla="*/ 50438 h 179916"/>
                <a:gd name="connsiteX12" fmla="*/ 87156 w 198078"/>
                <a:gd name="connsiteY12" fmla="*/ 179447 h 179916"/>
                <a:gd name="connsiteX13" fmla="*/ 102301 w 198078"/>
                <a:gd name="connsiteY13" fmla="*/ 191450 h 179916"/>
                <a:gd name="connsiteX14" fmla="*/ 117467 w 198078"/>
                <a:gd name="connsiteY14" fmla="*/ 179426 h 179916"/>
                <a:gd name="connsiteX15" fmla="*/ 155861 w 198078"/>
                <a:gd name="connsiteY15" fmla="*/ 50438 h 179916"/>
                <a:gd name="connsiteX16" fmla="*/ 174259 w 198078"/>
                <a:gd name="connsiteY16" fmla="*/ 178404 h 179916"/>
                <a:gd name="connsiteX17" fmla="*/ 189793 w 198078"/>
                <a:gd name="connsiteY17" fmla="*/ 191450 h 179916"/>
                <a:gd name="connsiteX18" fmla="*/ 204570 w 198078"/>
                <a:gd name="connsiteY18" fmla="*/ 176134 h 179916"/>
                <a:gd name="connsiteX19" fmla="*/ 203178 w 198078"/>
                <a:gd name="connsiteY19" fmla="*/ 165215 h 179916"/>
                <a:gd name="connsiteX20" fmla="*/ 178598 w 198078"/>
                <a:gd name="connsiteY20" fmla="*/ 20604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078" h="179916">
                  <a:moveTo>
                    <a:pt x="178598" y="20604"/>
                  </a:moveTo>
                  <a:cubicBezTo>
                    <a:pt x="176388" y="7701"/>
                    <a:pt x="168468" y="298"/>
                    <a:pt x="156843" y="298"/>
                  </a:cubicBezTo>
                  <a:cubicBezTo>
                    <a:pt x="146712" y="298"/>
                    <a:pt x="139979" y="5329"/>
                    <a:pt x="137380" y="14755"/>
                  </a:cubicBezTo>
                  <a:lnTo>
                    <a:pt x="102322" y="134501"/>
                  </a:lnTo>
                  <a:lnTo>
                    <a:pt x="67489" y="14694"/>
                  </a:lnTo>
                  <a:cubicBezTo>
                    <a:pt x="64521" y="5145"/>
                    <a:pt x="57972" y="298"/>
                    <a:pt x="48025" y="298"/>
                  </a:cubicBezTo>
                  <a:cubicBezTo>
                    <a:pt x="36237" y="298"/>
                    <a:pt x="28521" y="7517"/>
                    <a:pt x="26290" y="20604"/>
                  </a:cubicBezTo>
                  <a:lnTo>
                    <a:pt x="1711" y="165174"/>
                  </a:lnTo>
                  <a:cubicBezTo>
                    <a:pt x="606" y="171267"/>
                    <a:pt x="299" y="173619"/>
                    <a:pt x="299" y="176134"/>
                  </a:cubicBezTo>
                  <a:cubicBezTo>
                    <a:pt x="299" y="185582"/>
                    <a:pt x="5968" y="191450"/>
                    <a:pt x="15096" y="191450"/>
                  </a:cubicBezTo>
                  <a:cubicBezTo>
                    <a:pt x="23896" y="191450"/>
                    <a:pt x="29319" y="186747"/>
                    <a:pt x="30363" y="178322"/>
                  </a:cubicBezTo>
                  <a:lnTo>
                    <a:pt x="48987" y="50438"/>
                  </a:lnTo>
                  <a:lnTo>
                    <a:pt x="87156" y="179447"/>
                  </a:lnTo>
                  <a:cubicBezTo>
                    <a:pt x="89592" y="187401"/>
                    <a:pt x="94688" y="191450"/>
                    <a:pt x="102301" y="191450"/>
                  </a:cubicBezTo>
                  <a:cubicBezTo>
                    <a:pt x="110181" y="191450"/>
                    <a:pt x="115420" y="187238"/>
                    <a:pt x="117467" y="179426"/>
                  </a:cubicBezTo>
                  <a:lnTo>
                    <a:pt x="155861" y="50438"/>
                  </a:lnTo>
                  <a:lnTo>
                    <a:pt x="174259" y="178404"/>
                  </a:lnTo>
                  <a:cubicBezTo>
                    <a:pt x="175672" y="186931"/>
                    <a:pt x="181054" y="191450"/>
                    <a:pt x="189793" y="191450"/>
                  </a:cubicBezTo>
                  <a:cubicBezTo>
                    <a:pt x="198778" y="191450"/>
                    <a:pt x="204570" y="185438"/>
                    <a:pt x="204570" y="176134"/>
                  </a:cubicBezTo>
                  <a:cubicBezTo>
                    <a:pt x="204570" y="173660"/>
                    <a:pt x="204549" y="173497"/>
                    <a:pt x="203178" y="165215"/>
                  </a:cubicBezTo>
                  <a:lnTo>
                    <a:pt x="178598" y="20604"/>
                  </a:ln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7332A685-8C4F-4E2E-8CAD-B0CF394449D5}"/>
                </a:ext>
              </a:extLst>
            </p:cNvPr>
            <p:cNvSpPr/>
            <p:nvPr/>
          </p:nvSpPr>
          <p:spPr>
            <a:xfrm>
              <a:off x="9600565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72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4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49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71" y="39580"/>
                    <a:pt x="96141" y="60989"/>
                  </a:cubicBezTo>
                  <a:lnTo>
                    <a:pt x="30772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4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49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FE12CB8F-D3EF-4BA0-BB17-1B3F687604FF}"/>
                </a:ext>
              </a:extLst>
            </p:cNvPr>
            <p:cNvSpPr/>
            <p:nvPr userDrawn="1"/>
          </p:nvSpPr>
          <p:spPr>
            <a:xfrm>
              <a:off x="9720721" y="6599257"/>
              <a:ext cx="54021" cy="179917"/>
            </a:xfrm>
            <a:custGeom>
              <a:avLst/>
              <a:gdLst>
                <a:gd name="connsiteX0" fmla="*/ 70906 w 54021"/>
                <a:gd name="connsiteY0" fmla="*/ 54998 h 179916"/>
                <a:gd name="connsiteX1" fmla="*/ 55864 w 54021"/>
                <a:gd name="connsiteY1" fmla="*/ 41318 h 179916"/>
                <a:gd name="connsiteX2" fmla="*/ 50645 w 54021"/>
                <a:gd name="connsiteY2" fmla="*/ 41318 h 179916"/>
                <a:gd name="connsiteX3" fmla="*/ 50645 w 54021"/>
                <a:gd name="connsiteY3" fmla="*/ 16166 h 179916"/>
                <a:gd name="connsiteX4" fmla="*/ 35602 w 54021"/>
                <a:gd name="connsiteY4" fmla="*/ 298 h 179916"/>
                <a:gd name="connsiteX5" fmla="*/ 20560 w 54021"/>
                <a:gd name="connsiteY5" fmla="*/ 16166 h 179916"/>
                <a:gd name="connsiteX6" fmla="*/ 20560 w 54021"/>
                <a:gd name="connsiteY6" fmla="*/ 41318 h 179916"/>
                <a:gd name="connsiteX7" fmla="*/ 15361 w 54021"/>
                <a:gd name="connsiteY7" fmla="*/ 41318 h 179916"/>
                <a:gd name="connsiteX8" fmla="*/ 299 w 54021"/>
                <a:gd name="connsiteY8" fmla="*/ 54998 h 179916"/>
                <a:gd name="connsiteX9" fmla="*/ 15361 w 54021"/>
                <a:gd name="connsiteY9" fmla="*/ 68433 h 179916"/>
                <a:gd name="connsiteX10" fmla="*/ 20560 w 54021"/>
                <a:gd name="connsiteY10" fmla="*/ 68433 h 179916"/>
                <a:gd name="connsiteX11" fmla="*/ 20560 w 54021"/>
                <a:gd name="connsiteY11" fmla="*/ 169407 h 179916"/>
                <a:gd name="connsiteX12" fmla="*/ 35602 w 54021"/>
                <a:gd name="connsiteY12" fmla="*/ 185254 h 179916"/>
                <a:gd name="connsiteX13" fmla="*/ 50645 w 54021"/>
                <a:gd name="connsiteY13" fmla="*/ 169407 h 179916"/>
                <a:gd name="connsiteX14" fmla="*/ 50645 w 54021"/>
                <a:gd name="connsiteY14" fmla="*/ 68433 h 179916"/>
                <a:gd name="connsiteX15" fmla="*/ 55864 w 54021"/>
                <a:gd name="connsiteY15" fmla="*/ 68433 h 179916"/>
                <a:gd name="connsiteX16" fmla="*/ 70906 w 54021"/>
                <a:gd name="connsiteY16" fmla="*/ 54998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021" h="179916">
                  <a:moveTo>
                    <a:pt x="70906" y="54998"/>
                  </a:moveTo>
                  <a:cubicBezTo>
                    <a:pt x="70906" y="46573"/>
                    <a:pt x="65135" y="41318"/>
                    <a:pt x="55864" y="41318"/>
                  </a:cubicBezTo>
                  <a:lnTo>
                    <a:pt x="50645" y="41318"/>
                  </a:lnTo>
                  <a:lnTo>
                    <a:pt x="50645" y="16166"/>
                  </a:lnTo>
                  <a:cubicBezTo>
                    <a:pt x="50645" y="6678"/>
                    <a:pt x="44607" y="298"/>
                    <a:pt x="35602" y="298"/>
                  </a:cubicBezTo>
                  <a:cubicBezTo>
                    <a:pt x="26597" y="298"/>
                    <a:pt x="20560" y="6678"/>
                    <a:pt x="20560" y="16166"/>
                  </a:cubicBezTo>
                  <a:lnTo>
                    <a:pt x="20560" y="41318"/>
                  </a:lnTo>
                  <a:lnTo>
                    <a:pt x="15361" y="41318"/>
                  </a:lnTo>
                  <a:cubicBezTo>
                    <a:pt x="6070" y="41318"/>
                    <a:pt x="299" y="46573"/>
                    <a:pt x="299" y="54998"/>
                  </a:cubicBezTo>
                  <a:cubicBezTo>
                    <a:pt x="299" y="63157"/>
                    <a:pt x="6213" y="68433"/>
                    <a:pt x="15361" y="68433"/>
                  </a:cubicBezTo>
                  <a:lnTo>
                    <a:pt x="20560" y="68433"/>
                  </a:lnTo>
                  <a:lnTo>
                    <a:pt x="20560" y="169407"/>
                  </a:lnTo>
                  <a:cubicBezTo>
                    <a:pt x="20560" y="178875"/>
                    <a:pt x="26597" y="185254"/>
                    <a:pt x="35602" y="185254"/>
                  </a:cubicBezTo>
                  <a:cubicBezTo>
                    <a:pt x="44607" y="185254"/>
                    <a:pt x="50645" y="178875"/>
                    <a:pt x="50645" y="169407"/>
                  </a:cubicBezTo>
                  <a:lnTo>
                    <a:pt x="50645" y="68433"/>
                  </a:lnTo>
                  <a:lnTo>
                    <a:pt x="55864" y="68433"/>
                  </a:lnTo>
                  <a:cubicBezTo>
                    <a:pt x="64991" y="68433"/>
                    <a:pt x="70906" y="63157"/>
                    <a:pt x="70906" y="54998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4809BCCB-4695-4F6E-A241-3A0EE7A05AB5}"/>
                </a:ext>
              </a:extLst>
            </p:cNvPr>
            <p:cNvSpPr/>
            <p:nvPr userDrawn="1"/>
          </p:nvSpPr>
          <p:spPr>
            <a:xfrm>
              <a:off x="9786253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93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5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70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92" y="39580"/>
                    <a:pt x="96141" y="60989"/>
                  </a:cubicBezTo>
                  <a:lnTo>
                    <a:pt x="30793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5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70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6DE8BB2A-F6F6-449A-A021-B2C2C7B3EB55}"/>
                </a:ext>
              </a:extLst>
            </p:cNvPr>
            <p:cNvSpPr/>
            <p:nvPr/>
          </p:nvSpPr>
          <p:spPr>
            <a:xfrm>
              <a:off x="9924480" y="6638661"/>
              <a:ext cx="72028" cy="143933"/>
            </a:xfrm>
            <a:custGeom>
              <a:avLst/>
              <a:gdLst>
                <a:gd name="connsiteX0" fmla="*/ 73608 w 72028"/>
                <a:gd name="connsiteY0" fmla="*/ 15594 h 143933"/>
                <a:gd name="connsiteX1" fmla="*/ 57194 w 72028"/>
                <a:gd name="connsiteY1" fmla="*/ 298 h 143933"/>
                <a:gd name="connsiteX2" fmla="*/ 30384 w 72028"/>
                <a:gd name="connsiteY2" fmla="*/ 15124 h 143933"/>
                <a:gd name="connsiteX3" fmla="*/ 15341 w 72028"/>
                <a:gd name="connsiteY3" fmla="*/ 298 h 143933"/>
                <a:gd name="connsiteX4" fmla="*/ 299 w 72028"/>
                <a:gd name="connsiteY4" fmla="*/ 16146 h 143933"/>
                <a:gd name="connsiteX5" fmla="*/ 299 w 72028"/>
                <a:gd name="connsiteY5" fmla="*/ 130003 h 143933"/>
                <a:gd name="connsiteX6" fmla="*/ 15341 w 72028"/>
                <a:gd name="connsiteY6" fmla="*/ 145850 h 143933"/>
                <a:gd name="connsiteX7" fmla="*/ 30404 w 72028"/>
                <a:gd name="connsiteY7" fmla="*/ 130003 h 143933"/>
                <a:gd name="connsiteX8" fmla="*/ 30404 w 72028"/>
                <a:gd name="connsiteY8" fmla="*/ 66061 h 143933"/>
                <a:gd name="connsiteX9" fmla="*/ 56335 w 72028"/>
                <a:gd name="connsiteY9" fmla="*/ 31646 h 143933"/>
                <a:gd name="connsiteX10" fmla="*/ 73608 w 72028"/>
                <a:gd name="connsiteY10" fmla="*/ 15594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28" h="143933">
                  <a:moveTo>
                    <a:pt x="73608" y="15594"/>
                  </a:moveTo>
                  <a:cubicBezTo>
                    <a:pt x="73608" y="6883"/>
                    <a:pt x="66547" y="298"/>
                    <a:pt x="57194" y="298"/>
                  </a:cubicBezTo>
                  <a:cubicBezTo>
                    <a:pt x="47841" y="298"/>
                    <a:pt x="38058" y="5860"/>
                    <a:pt x="30384" y="15124"/>
                  </a:cubicBezTo>
                  <a:cubicBezTo>
                    <a:pt x="29954" y="6208"/>
                    <a:pt x="24019" y="298"/>
                    <a:pt x="15341" y="298"/>
                  </a:cubicBezTo>
                  <a:cubicBezTo>
                    <a:pt x="6357" y="298"/>
                    <a:pt x="299" y="6658"/>
                    <a:pt x="299" y="16146"/>
                  </a:cubicBezTo>
                  <a:lnTo>
                    <a:pt x="299" y="130003"/>
                  </a:lnTo>
                  <a:cubicBezTo>
                    <a:pt x="299" y="139470"/>
                    <a:pt x="6357" y="145850"/>
                    <a:pt x="15341" y="145850"/>
                  </a:cubicBezTo>
                  <a:cubicBezTo>
                    <a:pt x="24346" y="145850"/>
                    <a:pt x="30404" y="139470"/>
                    <a:pt x="30404" y="130003"/>
                  </a:cubicBezTo>
                  <a:lnTo>
                    <a:pt x="30404" y="66061"/>
                  </a:lnTo>
                  <a:cubicBezTo>
                    <a:pt x="30404" y="46900"/>
                    <a:pt x="39164" y="35326"/>
                    <a:pt x="56335" y="31646"/>
                  </a:cubicBezTo>
                  <a:cubicBezTo>
                    <a:pt x="60612" y="30828"/>
                    <a:pt x="73608" y="28292"/>
                    <a:pt x="73608" y="15594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2331CE04-A076-43F6-9E2D-895D0FBC1F47}"/>
                </a:ext>
              </a:extLst>
            </p:cNvPr>
            <p:cNvSpPr/>
            <p:nvPr/>
          </p:nvSpPr>
          <p:spPr>
            <a:xfrm>
              <a:off x="9166481" y="6537388"/>
              <a:ext cx="162064" cy="71967"/>
            </a:xfrm>
            <a:custGeom>
              <a:avLst/>
              <a:gdLst>
                <a:gd name="connsiteX0" fmla="*/ 119554 w 162064"/>
                <a:gd name="connsiteY0" fmla="*/ 781 h 71966"/>
                <a:gd name="connsiteX1" fmla="*/ 299 w 162064"/>
                <a:gd name="connsiteY1" fmla="*/ 67382 h 71966"/>
                <a:gd name="connsiteX2" fmla="*/ 22361 w 162064"/>
                <a:gd name="connsiteY2" fmla="*/ 77892 h 71966"/>
                <a:gd name="connsiteX3" fmla="*/ 121334 w 162064"/>
                <a:gd name="connsiteY3" fmla="*/ 24133 h 71966"/>
                <a:gd name="connsiteX4" fmla="*/ 165991 w 162064"/>
                <a:gd name="connsiteY4" fmla="*/ 26853 h 71966"/>
                <a:gd name="connsiteX5" fmla="*/ 170924 w 162064"/>
                <a:gd name="connsiteY5" fmla="*/ 3869 h 71966"/>
                <a:gd name="connsiteX6" fmla="*/ 119554 w 162064"/>
                <a:gd name="connsiteY6" fmla="*/ 781 h 7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64" h="71966">
                  <a:moveTo>
                    <a:pt x="119554" y="781"/>
                  </a:moveTo>
                  <a:cubicBezTo>
                    <a:pt x="65688" y="4380"/>
                    <a:pt x="22586" y="29900"/>
                    <a:pt x="299" y="67382"/>
                  </a:cubicBezTo>
                  <a:lnTo>
                    <a:pt x="22361" y="77892"/>
                  </a:lnTo>
                  <a:cubicBezTo>
                    <a:pt x="40678" y="47465"/>
                    <a:pt x="76125" y="27139"/>
                    <a:pt x="121334" y="24133"/>
                  </a:cubicBezTo>
                  <a:cubicBezTo>
                    <a:pt x="137257" y="23070"/>
                    <a:pt x="152197" y="24031"/>
                    <a:pt x="165991" y="26853"/>
                  </a:cubicBezTo>
                  <a:lnTo>
                    <a:pt x="170924" y="3869"/>
                  </a:lnTo>
                  <a:cubicBezTo>
                    <a:pt x="154940" y="638"/>
                    <a:pt x="137748" y="-425"/>
                    <a:pt x="119554" y="781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79D9234-F9CB-4838-AAE5-236733E463A1}"/>
                </a:ext>
              </a:extLst>
            </p:cNvPr>
            <p:cNvSpPr/>
            <p:nvPr/>
          </p:nvSpPr>
          <p:spPr>
            <a:xfrm>
              <a:off x="9123851" y="6495597"/>
              <a:ext cx="216085" cy="89958"/>
            </a:xfrm>
            <a:custGeom>
              <a:avLst/>
              <a:gdLst>
                <a:gd name="connsiteX0" fmla="*/ 162369 w 216085"/>
                <a:gd name="connsiteY0" fmla="*/ 23903 h 89958"/>
                <a:gd name="connsiteX1" fmla="*/ 217688 w 216085"/>
                <a:gd name="connsiteY1" fmla="*/ 28218 h 89958"/>
                <a:gd name="connsiteX2" fmla="*/ 223050 w 216085"/>
                <a:gd name="connsiteY2" fmla="*/ 5377 h 89958"/>
                <a:gd name="connsiteX3" fmla="*/ 161284 w 216085"/>
                <a:gd name="connsiteY3" fmla="*/ 510 h 89958"/>
                <a:gd name="connsiteX4" fmla="*/ 24694 w 216085"/>
                <a:gd name="connsiteY4" fmla="*/ 56416 h 89958"/>
                <a:gd name="connsiteX5" fmla="*/ 299 w 216085"/>
                <a:gd name="connsiteY5" fmla="*/ 88868 h 89958"/>
                <a:gd name="connsiteX6" fmla="*/ 22422 w 216085"/>
                <a:gd name="connsiteY6" fmla="*/ 99419 h 89958"/>
                <a:gd name="connsiteX7" fmla="*/ 162369 w 216085"/>
                <a:gd name="connsiteY7" fmla="*/ 23903 h 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85" h="89958">
                  <a:moveTo>
                    <a:pt x="162369" y="23903"/>
                  </a:moveTo>
                  <a:cubicBezTo>
                    <a:pt x="181300" y="23146"/>
                    <a:pt x="199903" y="24619"/>
                    <a:pt x="217688" y="28218"/>
                  </a:cubicBezTo>
                  <a:lnTo>
                    <a:pt x="223050" y="5377"/>
                  </a:lnTo>
                  <a:cubicBezTo>
                    <a:pt x="203158" y="1328"/>
                    <a:pt x="182385" y="-328"/>
                    <a:pt x="161284" y="510"/>
                  </a:cubicBezTo>
                  <a:cubicBezTo>
                    <a:pt x="105289" y="2800"/>
                    <a:pt x="58053" y="22124"/>
                    <a:pt x="24694" y="56416"/>
                  </a:cubicBezTo>
                  <a:cubicBezTo>
                    <a:pt x="15116" y="66252"/>
                    <a:pt x="6971" y="77171"/>
                    <a:pt x="299" y="88868"/>
                  </a:cubicBezTo>
                  <a:lnTo>
                    <a:pt x="22422" y="99419"/>
                  </a:lnTo>
                  <a:cubicBezTo>
                    <a:pt x="48005" y="55169"/>
                    <a:pt x="98188" y="26520"/>
                    <a:pt x="162369" y="23903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38508DFE-844C-417A-AA45-E303BE6A0615}"/>
                </a:ext>
              </a:extLst>
            </p:cNvPr>
            <p:cNvSpPr/>
            <p:nvPr/>
          </p:nvSpPr>
          <p:spPr>
            <a:xfrm>
              <a:off x="11059386" y="6698053"/>
              <a:ext cx="18007" cy="17992"/>
            </a:xfrm>
            <a:custGeom>
              <a:avLst/>
              <a:gdLst>
                <a:gd name="connsiteX0" fmla="*/ 501 w 0"/>
                <a:gd name="connsiteY0" fmla="*/ 463 h 0"/>
                <a:gd name="connsiteX1" fmla="*/ 464 w 0"/>
                <a:gd name="connsiteY1" fmla="*/ 4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01" y="463"/>
                  </a:moveTo>
                  <a:cubicBezTo>
                    <a:pt x="488" y="468"/>
                    <a:pt x="476" y="475"/>
                    <a:pt x="464" y="480"/>
                  </a:cubicBez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61281361-6CB9-429B-8F88-9143474E773D}"/>
                </a:ext>
              </a:extLst>
            </p:cNvPr>
            <p:cNvSpPr/>
            <p:nvPr/>
          </p:nvSpPr>
          <p:spPr>
            <a:xfrm>
              <a:off x="10389287" y="6594247"/>
              <a:ext cx="162064" cy="179917"/>
            </a:xfrm>
            <a:custGeom>
              <a:avLst/>
              <a:gdLst>
                <a:gd name="connsiteX0" fmla="*/ 31020 w 162064"/>
                <a:gd name="connsiteY0" fmla="*/ 463 h 179916"/>
                <a:gd name="connsiteX1" fmla="*/ 89234 w 162064"/>
                <a:gd name="connsiteY1" fmla="*/ 151367 h 179916"/>
                <a:gd name="connsiteX2" fmla="*/ 147450 w 162064"/>
                <a:gd name="connsiteY2" fmla="*/ 463 h 179916"/>
                <a:gd name="connsiteX3" fmla="*/ 169246 w 162064"/>
                <a:gd name="connsiteY3" fmla="*/ 463 h 179916"/>
                <a:gd name="connsiteX4" fmla="*/ 177491 w 162064"/>
                <a:gd name="connsiteY4" fmla="*/ 186045 h 179916"/>
                <a:gd name="connsiteX5" fmla="*/ 157014 w 162064"/>
                <a:gd name="connsiteY5" fmla="*/ 186045 h 179916"/>
                <a:gd name="connsiteX6" fmla="*/ 150633 w 162064"/>
                <a:gd name="connsiteY6" fmla="*/ 37519 h 179916"/>
                <a:gd name="connsiteX7" fmla="*/ 99072 w 162064"/>
                <a:gd name="connsiteY7" fmla="*/ 172022 h 179916"/>
                <a:gd name="connsiteX8" fmla="*/ 79398 w 162064"/>
                <a:gd name="connsiteY8" fmla="*/ 178367 h 179916"/>
                <a:gd name="connsiteX9" fmla="*/ 25441 w 162064"/>
                <a:gd name="connsiteY9" fmla="*/ 38594 h 179916"/>
                <a:gd name="connsiteX10" fmla="*/ 19591 w 162064"/>
                <a:gd name="connsiteY10" fmla="*/ 186045 h 179916"/>
                <a:gd name="connsiteX11" fmla="*/ 464 w 162064"/>
                <a:gd name="connsiteY11" fmla="*/ 186045 h 179916"/>
                <a:gd name="connsiteX12" fmla="*/ 8694 w 162064"/>
                <a:gd name="connsiteY12" fmla="*/ 463 h 179916"/>
                <a:gd name="connsiteX13" fmla="*/ 31020 w 162064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064" h="179916">
                  <a:moveTo>
                    <a:pt x="31020" y="463"/>
                  </a:moveTo>
                  <a:lnTo>
                    <a:pt x="89234" y="151367"/>
                  </a:lnTo>
                  <a:lnTo>
                    <a:pt x="147450" y="463"/>
                  </a:lnTo>
                  <a:lnTo>
                    <a:pt x="169246" y="463"/>
                  </a:lnTo>
                  <a:lnTo>
                    <a:pt x="177491" y="186045"/>
                  </a:lnTo>
                  <a:lnTo>
                    <a:pt x="157014" y="186045"/>
                  </a:lnTo>
                  <a:lnTo>
                    <a:pt x="150633" y="37519"/>
                  </a:lnTo>
                  <a:lnTo>
                    <a:pt x="99072" y="172022"/>
                  </a:lnTo>
                  <a:cubicBezTo>
                    <a:pt x="96949" y="177565"/>
                    <a:pt x="89765" y="178367"/>
                    <a:pt x="79398" y="178367"/>
                  </a:cubicBezTo>
                  <a:lnTo>
                    <a:pt x="25441" y="38594"/>
                  </a:lnTo>
                  <a:lnTo>
                    <a:pt x="19591" y="186045"/>
                  </a:lnTo>
                  <a:lnTo>
                    <a:pt x="464" y="186045"/>
                  </a:lnTo>
                  <a:lnTo>
                    <a:pt x="8694" y="463"/>
                  </a:lnTo>
                  <a:lnTo>
                    <a:pt x="31020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94D3025E-352F-4BB9-9AD2-D02007A54496}"/>
                </a:ext>
              </a:extLst>
            </p:cNvPr>
            <p:cNvSpPr/>
            <p:nvPr/>
          </p:nvSpPr>
          <p:spPr>
            <a:xfrm>
              <a:off x="10651371" y="6594247"/>
              <a:ext cx="108043" cy="179917"/>
            </a:xfrm>
            <a:custGeom>
              <a:avLst/>
              <a:gdLst>
                <a:gd name="connsiteX0" fmla="*/ 110241 w 108042"/>
                <a:gd name="connsiteY0" fmla="*/ 463 h 179916"/>
                <a:gd name="connsiteX1" fmla="*/ 110241 w 108042"/>
                <a:gd name="connsiteY1" fmla="*/ 10518 h 179916"/>
                <a:gd name="connsiteX2" fmla="*/ 104133 w 108042"/>
                <a:gd name="connsiteY2" fmla="*/ 17409 h 179916"/>
                <a:gd name="connsiteX3" fmla="*/ 20924 w 108042"/>
                <a:gd name="connsiteY3" fmla="*/ 17409 h 179916"/>
                <a:gd name="connsiteX4" fmla="*/ 20924 w 108042"/>
                <a:gd name="connsiteY4" fmla="*/ 80405 h 179916"/>
                <a:gd name="connsiteX5" fmla="*/ 97207 w 108042"/>
                <a:gd name="connsiteY5" fmla="*/ 80405 h 179916"/>
                <a:gd name="connsiteX6" fmla="*/ 97207 w 108042"/>
                <a:gd name="connsiteY6" fmla="*/ 96033 h 179916"/>
                <a:gd name="connsiteX7" fmla="*/ 20924 w 108042"/>
                <a:gd name="connsiteY7" fmla="*/ 96033 h 179916"/>
                <a:gd name="connsiteX8" fmla="*/ 20924 w 108042"/>
                <a:gd name="connsiteY8" fmla="*/ 169100 h 179916"/>
                <a:gd name="connsiteX9" fmla="*/ 109695 w 108042"/>
                <a:gd name="connsiteY9" fmla="*/ 169100 h 179916"/>
                <a:gd name="connsiteX10" fmla="*/ 115818 w 108042"/>
                <a:gd name="connsiteY10" fmla="*/ 175990 h 179916"/>
                <a:gd name="connsiteX11" fmla="*/ 115818 w 108042"/>
                <a:gd name="connsiteY11" fmla="*/ 186045 h 179916"/>
                <a:gd name="connsiteX12" fmla="*/ 464 w 108042"/>
                <a:gd name="connsiteY12" fmla="*/ 186045 h 179916"/>
                <a:gd name="connsiteX13" fmla="*/ 464 w 108042"/>
                <a:gd name="connsiteY13" fmla="*/ 463 h 179916"/>
                <a:gd name="connsiteX14" fmla="*/ 110241 w 108042"/>
                <a:gd name="connsiteY14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2" h="179916">
                  <a:moveTo>
                    <a:pt x="110241" y="463"/>
                  </a:moveTo>
                  <a:lnTo>
                    <a:pt x="110241" y="10518"/>
                  </a:lnTo>
                  <a:cubicBezTo>
                    <a:pt x="110241" y="15834"/>
                    <a:pt x="108377" y="17409"/>
                    <a:pt x="104133" y="17409"/>
                  </a:cubicBezTo>
                  <a:lnTo>
                    <a:pt x="20924" y="17409"/>
                  </a:lnTo>
                  <a:lnTo>
                    <a:pt x="20924" y="80405"/>
                  </a:lnTo>
                  <a:lnTo>
                    <a:pt x="97207" y="80405"/>
                  </a:lnTo>
                  <a:lnTo>
                    <a:pt x="97207" y="96033"/>
                  </a:lnTo>
                  <a:lnTo>
                    <a:pt x="20924" y="96033"/>
                  </a:lnTo>
                  <a:lnTo>
                    <a:pt x="20924" y="169100"/>
                  </a:lnTo>
                  <a:lnTo>
                    <a:pt x="109695" y="169100"/>
                  </a:lnTo>
                  <a:cubicBezTo>
                    <a:pt x="113696" y="169100"/>
                    <a:pt x="115818" y="170690"/>
                    <a:pt x="115818" y="175990"/>
                  </a:cubicBezTo>
                  <a:lnTo>
                    <a:pt x="115818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11024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D611BCB3-877E-4800-919C-2844EE27CE5C}"/>
                </a:ext>
              </a:extLst>
            </p:cNvPr>
            <p:cNvSpPr/>
            <p:nvPr/>
          </p:nvSpPr>
          <p:spPr>
            <a:xfrm>
              <a:off x="10841947" y="6592929"/>
              <a:ext cx="126050" cy="179917"/>
            </a:xfrm>
            <a:custGeom>
              <a:avLst/>
              <a:gdLst>
                <a:gd name="connsiteX0" fmla="*/ 20924 w 126049"/>
                <a:gd name="connsiteY0" fmla="*/ 166980 h 179916"/>
                <a:gd name="connsiteX1" fmla="*/ 51495 w 126049"/>
                <a:gd name="connsiteY1" fmla="*/ 172007 h 179916"/>
                <a:gd name="connsiteX2" fmla="*/ 120608 w 126049"/>
                <a:gd name="connsiteY2" fmla="*/ 98683 h 179916"/>
                <a:gd name="connsiteX3" fmla="*/ 53359 w 126049"/>
                <a:gd name="connsiteY3" fmla="*/ 17409 h 179916"/>
                <a:gd name="connsiteX4" fmla="*/ 20924 w 126049"/>
                <a:gd name="connsiteY4" fmla="*/ 18726 h 179916"/>
                <a:gd name="connsiteX5" fmla="*/ 464 w 126049"/>
                <a:gd name="connsiteY5" fmla="*/ 1781 h 179916"/>
                <a:gd name="connsiteX6" fmla="*/ 57088 w 126049"/>
                <a:gd name="connsiteY6" fmla="*/ 463 h 179916"/>
                <a:gd name="connsiteX7" fmla="*/ 142403 w 126049"/>
                <a:gd name="connsiteY7" fmla="*/ 95231 h 179916"/>
                <a:gd name="connsiteX8" fmla="*/ 49904 w 126049"/>
                <a:gd name="connsiteY8" fmla="*/ 188695 h 179916"/>
                <a:gd name="connsiteX9" fmla="*/ 464 w 126049"/>
                <a:gd name="connsiteY9" fmla="*/ 186575 h 179916"/>
                <a:gd name="connsiteX10" fmla="*/ 464 w 126049"/>
                <a:gd name="connsiteY10" fmla="*/ 1781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0924" y="166980"/>
                  </a:moveTo>
                  <a:cubicBezTo>
                    <a:pt x="20924" y="170690"/>
                    <a:pt x="28108" y="172007"/>
                    <a:pt x="51495" y="172007"/>
                  </a:cubicBezTo>
                  <a:cubicBezTo>
                    <a:pt x="89780" y="172007"/>
                    <a:pt x="120608" y="153487"/>
                    <a:pt x="120608" y="98683"/>
                  </a:cubicBezTo>
                  <a:cubicBezTo>
                    <a:pt x="120608" y="53935"/>
                    <a:pt x="105452" y="17409"/>
                    <a:pt x="53359" y="17409"/>
                  </a:cubicBezTo>
                  <a:cubicBezTo>
                    <a:pt x="41932" y="17409"/>
                    <a:pt x="32368" y="17666"/>
                    <a:pt x="20924" y="18726"/>
                  </a:cubicBezTo>
                  <a:close/>
                  <a:moveTo>
                    <a:pt x="464" y="1781"/>
                  </a:moveTo>
                  <a:cubicBezTo>
                    <a:pt x="19863" y="721"/>
                    <a:pt x="37142" y="463"/>
                    <a:pt x="57088" y="463"/>
                  </a:cubicBezTo>
                  <a:cubicBezTo>
                    <a:pt x="110241" y="463"/>
                    <a:pt x="142403" y="33551"/>
                    <a:pt x="142403" y="95231"/>
                  </a:cubicBezTo>
                  <a:cubicBezTo>
                    <a:pt x="142403" y="156395"/>
                    <a:pt x="106786" y="188695"/>
                    <a:pt x="49904" y="188695"/>
                  </a:cubicBezTo>
                  <a:cubicBezTo>
                    <a:pt x="33944" y="188695"/>
                    <a:pt x="18272" y="188165"/>
                    <a:pt x="464" y="186575"/>
                  </a:cubicBezTo>
                  <a:lnTo>
                    <a:pt x="464" y="1781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FFF6077F-8441-43FB-8C5A-780D268E0C36}"/>
                </a:ext>
              </a:extLst>
            </p:cNvPr>
            <p:cNvSpPr/>
            <p:nvPr/>
          </p:nvSpPr>
          <p:spPr>
            <a:xfrm>
              <a:off x="11062562" y="6594247"/>
              <a:ext cx="18007" cy="179917"/>
            </a:xfrm>
            <a:custGeom>
              <a:avLst/>
              <a:gdLst>
                <a:gd name="connsiteX0" fmla="*/ 464 w 18007"/>
                <a:gd name="connsiteY0" fmla="*/ 186045 h 179916"/>
                <a:gd name="connsiteX1" fmla="*/ 20925 w 18007"/>
                <a:gd name="connsiteY1" fmla="*/ 186045 h 179916"/>
                <a:gd name="connsiteX2" fmla="*/ 20925 w 18007"/>
                <a:gd name="connsiteY2" fmla="*/ 463 h 179916"/>
                <a:gd name="connsiteX3" fmla="*/ 464 w 18007"/>
                <a:gd name="connsiteY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7" h="179916">
                  <a:moveTo>
                    <a:pt x="464" y="186045"/>
                  </a:moveTo>
                  <a:lnTo>
                    <a:pt x="20925" y="186045"/>
                  </a:lnTo>
                  <a:lnTo>
                    <a:pt x="20925" y="463"/>
                  </a:lnTo>
                  <a:lnTo>
                    <a:pt x="464" y="463"/>
                  </a:lnTo>
                  <a:close/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DF7DF138-8F33-493B-B454-CAB70845436E}"/>
                </a:ext>
              </a:extLst>
            </p:cNvPr>
            <p:cNvSpPr/>
            <p:nvPr/>
          </p:nvSpPr>
          <p:spPr>
            <a:xfrm>
              <a:off x="11150546" y="6594247"/>
              <a:ext cx="144057" cy="179917"/>
            </a:xfrm>
            <a:custGeom>
              <a:avLst/>
              <a:gdLst>
                <a:gd name="connsiteX0" fmla="*/ 45917 w 144056"/>
                <a:gd name="connsiteY0" fmla="*/ 114038 h 179916"/>
                <a:gd name="connsiteX1" fmla="*/ 105724 w 144056"/>
                <a:gd name="connsiteY1" fmla="*/ 114038 h 179916"/>
                <a:gd name="connsiteX2" fmla="*/ 76488 w 144056"/>
                <a:gd name="connsiteY2" fmla="*/ 24284 h 179916"/>
                <a:gd name="connsiteX3" fmla="*/ 87642 w 144056"/>
                <a:gd name="connsiteY3" fmla="*/ 463 h 179916"/>
                <a:gd name="connsiteX4" fmla="*/ 152496 w 144056"/>
                <a:gd name="connsiteY4" fmla="*/ 186045 h 179916"/>
                <a:gd name="connsiteX5" fmla="*/ 138674 w 144056"/>
                <a:gd name="connsiteY5" fmla="*/ 186045 h 179916"/>
                <a:gd name="connsiteX6" fmla="*/ 127246 w 144056"/>
                <a:gd name="connsiteY6" fmla="*/ 179170 h 179916"/>
                <a:gd name="connsiteX7" fmla="*/ 110771 w 144056"/>
                <a:gd name="connsiteY7" fmla="*/ 129121 h 179916"/>
                <a:gd name="connsiteX8" fmla="*/ 41128 w 144056"/>
                <a:gd name="connsiteY8" fmla="*/ 129121 h 179916"/>
                <a:gd name="connsiteX9" fmla="*/ 24380 w 144056"/>
                <a:gd name="connsiteY9" fmla="*/ 179170 h 179916"/>
                <a:gd name="connsiteX10" fmla="*/ 13482 w 144056"/>
                <a:gd name="connsiteY10" fmla="*/ 186045 h 179916"/>
                <a:gd name="connsiteX11" fmla="*/ 464 w 144056"/>
                <a:gd name="connsiteY11" fmla="*/ 186045 h 179916"/>
                <a:gd name="connsiteX12" fmla="*/ 67439 w 144056"/>
                <a:gd name="connsiteY12" fmla="*/ 463 h 179916"/>
                <a:gd name="connsiteX13" fmla="*/ 87642 w 144056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56" h="179916">
                  <a:moveTo>
                    <a:pt x="45917" y="114038"/>
                  </a:moveTo>
                  <a:lnTo>
                    <a:pt x="105724" y="114038"/>
                  </a:lnTo>
                  <a:lnTo>
                    <a:pt x="76488" y="24284"/>
                  </a:lnTo>
                  <a:close/>
                  <a:moveTo>
                    <a:pt x="87642" y="463"/>
                  </a:moveTo>
                  <a:lnTo>
                    <a:pt x="152496" y="186045"/>
                  </a:lnTo>
                  <a:lnTo>
                    <a:pt x="138674" y="186045"/>
                  </a:lnTo>
                  <a:cubicBezTo>
                    <a:pt x="131778" y="186045"/>
                    <a:pt x="128852" y="184470"/>
                    <a:pt x="127246" y="179170"/>
                  </a:cubicBezTo>
                  <a:lnTo>
                    <a:pt x="110771" y="129121"/>
                  </a:lnTo>
                  <a:lnTo>
                    <a:pt x="41128" y="129121"/>
                  </a:lnTo>
                  <a:lnTo>
                    <a:pt x="24380" y="179170"/>
                  </a:lnTo>
                  <a:cubicBezTo>
                    <a:pt x="22788" y="184197"/>
                    <a:pt x="19863" y="186045"/>
                    <a:pt x="13482" y="186045"/>
                  </a:cubicBezTo>
                  <a:lnTo>
                    <a:pt x="464" y="186045"/>
                  </a:lnTo>
                  <a:lnTo>
                    <a:pt x="67439" y="463"/>
                  </a:lnTo>
                  <a:lnTo>
                    <a:pt x="87642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7D5A6238-8261-4468-AB44-C24F4C9FEA99}"/>
                </a:ext>
              </a:extLst>
            </p:cNvPr>
            <p:cNvSpPr/>
            <p:nvPr/>
          </p:nvSpPr>
          <p:spPr>
            <a:xfrm>
              <a:off x="11370100" y="6594247"/>
              <a:ext cx="126050" cy="179917"/>
            </a:xfrm>
            <a:custGeom>
              <a:avLst/>
              <a:gdLst>
                <a:gd name="connsiteX0" fmla="*/ 22001 w 126049"/>
                <a:gd name="connsiteY0" fmla="*/ 463 h 179916"/>
                <a:gd name="connsiteX1" fmla="*/ 114228 w 126049"/>
                <a:gd name="connsiteY1" fmla="*/ 148187 h 179916"/>
                <a:gd name="connsiteX2" fmla="*/ 114228 w 126049"/>
                <a:gd name="connsiteY2" fmla="*/ 463 h 179916"/>
                <a:gd name="connsiteX3" fmla="*/ 133098 w 126049"/>
                <a:gd name="connsiteY3" fmla="*/ 463 h 179916"/>
                <a:gd name="connsiteX4" fmla="*/ 133098 w 126049"/>
                <a:gd name="connsiteY4" fmla="*/ 188953 h 179916"/>
                <a:gd name="connsiteX5" fmla="*/ 113167 w 126049"/>
                <a:gd name="connsiteY5" fmla="*/ 183925 h 179916"/>
                <a:gd name="connsiteX6" fmla="*/ 19864 w 126049"/>
                <a:gd name="connsiteY6" fmla="*/ 33567 h 179916"/>
                <a:gd name="connsiteX7" fmla="*/ 19864 w 126049"/>
                <a:gd name="connsiteY7" fmla="*/ 186045 h 179916"/>
                <a:gd name="connsiteX8" fmla="*/ 464 w 126049"/>
                <a:gd name="connsiteY8" fmla="*/ 186045 h 179916"/>
                <a:gd name="connsiteX9" fmla="*/ 464 w 126049"/>
                <a:gd name="connsiteY9" fmla="*/ 463 h 179916"/>
                <a:gd name="connsiteX10" fmla="*/ 22001 w 126049"/>
                <a:gd name="connsiteY10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2001" y="463"/>
                  </a:moveTo>
                  <a:lnTo>
                    <a:pt x="114228" y="148187"/>
                  </a:lnTo>
                  <a:lnTo>
                    <a:pt x="114228" y="463"/>
                  </a:lnTo>
                  <a:lnTo>
                    <a:pt x="133098" y="463"/>
                  </a:lnTo>
                  <a:lnTo>
                    <a:pt x="133098" y="188953"/>
                  </a:lnTo>
                  <a:cubicBezTo>
                    <a:pt x="119547" y="188953"/>
                    <a:pt x="115561" y="187908"/>
                    <a:pt x="113167" y="183925"/>
                  </a:cubicBezTo>
                  <a:lnTo>
                    <a:pt x="19864" y="33567"/>
                  </a:lnTo>
                  <a:lnTo>
                    <a:pt x="19864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2200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E71DC610-4175-422A-A36D-F40AA25C929C}"/>
                </a:ext>
              </a:extLst>
            </p:cNvPr>
            <p:cNvSpPr/>
            <p:nvPr/>
          </p:nvSpPr>
          <p:spPr>
            <a:xfrm>
              <a:off x="10096382" y="6644351"/>
              <a:ext cx="72028" cy="125942"/>
            </a:xfrm>
            <a:custGeom>
              <a:avLst/>
              <a:gdLst>
                <a:gd name="connsiteX0" fmla="*/ 19492 w 72028"/>
                <a:gd name="connsiteY0" fmla="*/ 112780 h 125941"/>
                <a:gd name="connsiteX1" fmla="*/ 29017 w 72028"/>
                <a:gd name="connsiteY1" fmla="*/ 121038 h 125941"/>
                <a:gd name="connsiteX2" fmla="*/ 40488 w 72028"/>
                <a:gd name="connsiteY2" fmla="*/ 123431 h 125941"/>
                <a:gd name="connsiteX3" fmla="*/ 59971 w 72028"/>
                <a:gd name="connsiteY3" fmla="*/ 114453 h 125941"/>
                <a:gd name="connsiteX4" fmla="*/ 66724 w 72028"/>
                <a:gd name="connsiteY4" fmla="*/ 87717 h 125941"/>
                <a:gd name="connsiteX5" fmla="*/ 60674 w 72028"/>
                <a:gd name="connsiteY5" fmla="*/ 63447 h 125941"/>
                <a:gd name="connsiteX6" fmla="*/ 43603 w 72028"/>
                <a:gd name="connsiteY6" fmla="*/ 55638 h 125941"/>
                <a:gd name="connsiteX7" fmla="*/ 30080 w 72028"/>
                <a:gd name="connsiteY7" fmla="*/ 59183 h 125941"/>
                <a:gd name="connsiteX8" fmla="*/ 19492 w 72028"/>
                <a:gd name="connsiteY8" fmla="*/ 69222 h 125941"/>
                <a:gd name="connsiteX9" fmla="*/ 19492 w 72028"/>
                <a:gd name="connsiteY9" fmla="*/ 57419 h 125941"/>
                <a:gd name="connsiteX10" fmla="*/ 32313 w 72028"/>
                <a:gd name="connsiteY10" fmla="*/ 46930 h 125941"/>
                <a:gd name="connsiteX11" fmla="*/ 48843 w 72028"/>
                <a:gd name="connsiteY11" fmla="*/ 43026 h 125941"/>
                <a:gd name="connsiteX12" fmla="*/ 63069 w 72028"/>
                <a:gd name="connsiteY12" fmla="*/ 46031 h 125941"/>
                <a:gd name="connsiteX13" fmla="*/ 73927 w 72028"/>
                <a:gd name="connsiteY13" fmla="*/ 54828 h 125941"/>
                <a:gd name="connsiteX14" fmla="*/ 80680 w 72028"/>
                <a:gd name="connsiteY14" fmla="*/ 68701 h 125941"/>
                <a:gd name="connsiteX15" fmla="*/ 83093 w 72028"/>
                <a:gd name="connsiteY15" fmla="*/ 87088 h 125941"/>
                <a:gd name="connsiteX16" fmla="*/ 80428 w 72028"/>
                <a:gd name="connsiteY16" fmla="*/ 107005 h 125941"/>
                <a:gd name="connsiteX17" fmla="*/ 72685 w 72028"/>
                <a:gd name="connsiteY17" fmla="*/ 122370 h 125941"/>
                <a:gd name="connsiteX18" fmla="*/ 60494 w 72028"/>
                <a:gd name="connsiteY18" fmla="*/ 132229 h 125941"/>
                <a:gd name="connsiteX19" fmla="*/ 44305 w 72028"/>
                <a:gd name="connsiteY19" fmla="*/ 135701 h 125941"/>
                <a:gd name="connsiteX20" fmla="*/ 29288 w 72028"/>
                <a:gd name="connsiteY20" fmla="*/ 132409 h 125941"/>
                <a:gd name="connsiteX21" fmla="*/ 18699 w 72028"/>
                <a:gd name="connsiteY21" fmla="*/ 122909 h 125941"/>
                <a:gd name="connsiteX22" fmla="*/ 17889 w 72028"/>
                <a:gd name="connsiteY22" fmla="*/ 131077 h 125941"/>
                <a:gd name="connsiteX23" fmla="*/ 13801 w 72028"/>
                <a:gd name="connsiteY23" fmla="*/ 134460 h 125941"/>
                <a:gd name="connsiteX24" fmla="*/ 3573 w 72028"/>
                <a:gd name="connsiteY24" fmla="*/ 134460 h 125941"/>
                <a:gd name="connsiteX25" fmla="*/ 3573 w 72028"/>
                <a:gd name="connsiteY25" fmla="*/ 3570 h 125941"/>
                <a:gd name="connsiteX26" fmla="*/ 19492 w 72028"/>
                <a:gd name="connsiteY26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28" h="125941">
                  <a:moveTo>
                    <a:pt x="19492" y="112780"/>
                  </a:moveTo>
                  <a:cubicBezTo>
                    <a:pt x="22409" y="116684"/>
                    <a:pt x="25578" y="119437"/>
                    <a:pt x="29017" y="121038"/>
                  </a:cubicBezTo>
                  <a:cubicBezTo>
                    <a:pt x="32511" y="122639"/>
                    <a:pt x="36328" y="123431"/>
                    <a:pt x="40488" y="123431"/>
                  </a:cubicBezTo>
                  <a:cubicBezTo>
                    <a:pt x="48969" y="123431"/>
                    <a:pt x="55452" y="120444"/>
                    <a:pt x="59971" y="114453"/>
                  </a:cubicBezTo>
                  <a:cubicBezTo>
                    <a:pt x="64473" y="108480"/>
                    <a:pt x="66724" y="99556"/>
                    <a:pt x="66724" y="87717"/>
                  </a:cubicBezTo>
                  <a:cubicBezTo>
                    <a:pt x="66724" y="76689"/>
                    <a:pt x="64707" y="68610"/>
                    <a:pt x="60674" y="63447"/>
                  </a:cubicBezTo>
                  <a:cubicBezTo>
                    <a:pt x="56694" y="58247"/>
                    <a:pt x="51004" y="55638"/>
                    <a:pt x="43603" y="55638"/>
                  </a:cubicBezTo>
                  <a:cubicBezTo>
                    <a:pt x="38435" y="55638"/>
                    <a:pt x="33933" y="56826"/>
                    <a:pt x="30080" y="59183"/>
                  </a:cubicBezTo>
                  <a:cubicBezTo>
                    <a:pt x="26280" y="61558"/>
                    <a:pt x="22751" y="64904"/>
                    <a:pt x="19492" y="69222"/>
                  </a:cubicBezTo>
                  <a:close/>
                  <a:moveTo>
                    <a:pt x="19492" y="57419"/>
                  </a:moveTo>
                  <a:cubicBezTo>
                    <a:pt x="23291" y="53030"/>
                    <a:pt x="27559" y="49539"/>
                    <a:pt x="32313" y="46930"/>
                  </a:cubicBezTo>
                  <a:cubicBezTo>
                    <a:pt x="37103" y="44322"/>
                    <a:pt x="42613" y="43026"/>
                    <a:pt x="48843" y="43026"/>
                  </a:cubicBezTo>
                  <a:cubicBezTo>
                    <a:pt x="54119" y="43026"/>
                    <a:pt x="58873" y="44016"/>
                    <a:pt x="63069" y="46031"/>
                  </a:cubicBezTo>
                  <a:cubicBezTo>
                    <a:pt x="67354" y="48046"/>
                    <a:pt x="70956" y="50978"/>
                    <a:pt x="73927" y="54828"/>
                  </a:cubicBezTo>
                  <a:cubicBezTo>
                    <a:pt x="76898" y="58625"/>
                    <a:pt x="79149" y="63249"/>
                    <a:pt x="80680" y="68701"/>
                  </a:cubicBezTo>
                  <a:cubicBezTo>
                    <a:pt x="82282" y="74152"/>
                    <a:pt x="83093" y="80287"/>
                    <a:pt x="83093" y="87088"/>
                  </a:cubicBezTo>
                  <a:cubicBezTo>
                    <a:pt x="83093" y="94375"/>
                    <a:pt x="82192" y="101013"/>
                    <a:pt x="80428" y="107005"/>
                  </a:cubicBezTo>
                  <a:cubicBezTo>
                    <a:pt x="78645" y="112978"/>
                    <a:pt x="76070" y="118106"/>
                    <a:pt x="72685" y="122370"/>
                  </a:cubicBezTo>
                  <a:cubicBezTo>
                    <a:pt x="69354" y="126579"/>
                    <a:pt x="65302" y="129854"/>
                    <a:pt x="60494" y="132229"/>
                  </a:cubicBezTo>
                  <a:cubicBezTo>
                    <a:pt x="55686" y="134550"/>
                    <a:pt x="50302" y="135701"/>
                    <a:pt x="44305" y="135701"/>
                  </a:cubicBezTo>
                  <a:cubicBezTo>
                    <a:pt x="38381" y="135701"/>
                    <a:pt x="33375" y="134604"/>
                    <a:pt x="29288" y="132409"/>
                  </a:cubicBezTo>
                  <a:cubicBezTo>
                    <a:pt x="25254" y="130160"/>
                    <a:pt x="21724" y="126993"/>
                    <a:pt x="18699" y="122909"/>
                  </a:cubicBezTo>
                  <a:lnTo>
                    <a:pt x="17889" y="131077"/>
                  </a:lnTo>
                  <a:cubicBezTo>
                    <a:pt x="17421" y="133326"/>
                    <a:pt x="16052" y="134460"/>
                    <a:pt x="13801" y="134460"/>
                  </a:cubicBezTo>
                  <a:lnTo>
                    <a:pt x="3573" y="134460"/>
                  </a:lnTo>
                  <a:lnTo>
                    <a:pt x="3573" y="3570"/>
                  </a:lnTo>
                  <a:lnTo>
                    <a:pt x="19492" y="3570"/>
                  </a:ln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01714F48-A075-4269-9555-81ECAB169850}"/>
                </a:ext>
              </a:extLst>
            </p:cNvPr>
            <p:cNvSpPr/>
            <p:nvPr/>
          </p:nvSpPr>
          <p:spPr>
            <a:xfrm>
              <a:off x="10182996" y="6685228"/>
              <a:ext cx="90036" cy="125942"/>
            </a:xfrm>
            <a:custGeom>
              <a:avLst/>
              <a:gdLst>
                <a:gd name="connsiteX0" fmla="*/ 91970 w 90035"/>
                <a:gd name="connsiteY0" fmla="*/ 3570 h 125941"/>
                <a:gd name="connsiteX1" fmla="*/ 41713 w 90035"/>
                <a:gd name="connsiteY1" fmla="*/ 120138 h 125941"/>
                <a:gd name="connsiteX2" fmla="*/ 39678 w 90035"/>
                <a:gd name="connsiteY2" fmla="*/ 122981 h 125941"/>
                <a:gd name="connsiteX3" fmla="*/ 36022 w 90035"/>
                <a:gd name="connsiteY3" fmla="*/ 124061 h 125941"/>
                <a:gd name="connsiteX4" fmla="*/ 24281 w 90035"/>
                <a:gd name="connsiteY4" fmla="*/ 124061 h 125941"/>
                <a:gd name="connsiteX5" fmla="*/ 40740 w 90035"/>
                <a:gd name="connsiteY5" fmla="*/ 88329 h 125941"/>
                <a:gd name="connsiteX6" fmla="*/ 3573 w 90035"/>
                <a:gd name="connsiteY6" fmla="*/ 3570 h 125941"/>
                <a:gd name="connsiteX7" fmla="*/ 17259 w 90035"/>
                <a:gd name="connsiteY7" fmla="*/ 3570 h 125941"/>
                <a:gd name="connsiteX8" fmla="*/ 20464 w 90035"/>
                <a:gd name="connsiteY8" fmla="*/ 4632 h 125941"/>
                <a:gd name="connsiteX9" fmla="*/ 22157 w 90035"/>
                <a:gd name="connsiteY9" fmla="*/ 6845 h 125941"/>
                <a:gd name="connsiteX10" fmla="*/ 46250 w 90035"/>
                <a:gd name="connsiteY10" fmla="*/ 63537 h 125941"/>
                <a:gd name="connsiteX11" fmla="*/ 48663 w 90035"/>
                <a:gd name="connsiteY11" fmla="*/ 71363 h 125941"/>
                <a:gd name="connsiteX12" fmla="*/ 51328 w 90035"/>
                <a:gd name="connsiteY12" fmla="*/ 63447 h 125941"/>
                <a:gd name="connsiteX13" fmla="*/ 74719 w 90035"/>
                <a:gd name="connsiteY13" fmla="*/ 6845 h 125941"/>
                <a:gd name="connsiteX14" fmla="*/ 76484 w 90035"/>
                <a:gd name="connsiteY14" fmla="*/ 4542 h 125941"/>
                <a:gd name="connsiteX15" fmla="*/ 79419 w 90035"/>
                <a:gd name="connsiteY15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35" h="125941">
                  <a:moveTo>
                    <a:pt x="91970" y="3570"/>
                  </a:moveTo>
                  <a:lnTo>
                    <a:pt x="41713" y="120138"/>
                  </a:lnTo>
                  <a:cubicBezTo>
                    <a:pt x="41190" y="121326"/>
                    <a:pt x="40506" y="122280"/>
                    <a:pt x="39678" y="122981"/>
                  </a:cubicBezTo>
                  <a:cubicBezTo>
                    <a:pt x="38903" y="123701"/>
                    <a:pt x="37679" y="124061"/>
                    <a:pt x="36022" y="124061"/>
                  </a:cubicBezTo>
                  <a:lnTo>
                    <a:pt x="24281" y="124061"/>
                  </a:lnTo>
                  <a:lnTo>
                    <a:pt x="40740" y="88329"/>
                  </a:lnTo>
                  <a:lnTo>
                    <a:pt x="3573" y="3570"/>
                  </a:lnTo>
                  <a:lnTo>
                    <a:pt x="17259" y="3570"/>
                  </a:lnTo>
                  <a:cubicBezTo>
                    <a:pt x="18627" y="3570"/>
                    <a:pt x="19689" y="3912"/>
                    <a:pt x="20464" y="4632"/>
                  </a:cubicBezTo>
                  <a:cubicBezTo>
                    <a:pt x="21292" y="5279"/>
                    <a:pt x="21851" y="6017"/>
                    <a:pt x="22157" y="6845"/>
                  </a:cubicBezTo>
                  <a:lnTo>
                    <a:pt x="46250" y="63537"/>
                  </a:lnTo>
                  <a:cubicBezTo>
                    <a:pt x="47205" y="66038"/>
                    <a:pt x="47997" y="68646"/>
                    <a:pt x="48663" y="71363"/>
                  </a:cubicBezTo>
                  <a:cubicBezTo>
                    <a:pt x="49492" y="68574"/>
                    <a:pt x="50374" y="65948"/>
                    <a:pt x="51328" y="63447"/>
                  </a:cubicBezTo>
                  <a:lnTo>
                    <a:pt x="74719" y="6845"/>
                  </a:lnTo>
                  <a:cubicBezTo>
                    <a:pt x="75062" y="5909"/>
                    <a:pt x="75656" y="5136"/>
                    <a:pt x="76484" y="4542"/>
                  </a:cubicBezTo>
                  <a:cubicBezTo>
                    <a:pt x="77384" y="3894"/>
                    <a:pt x="78357" y="3570"/>
                    <a:pt x="79419" y="3570"/>
                  </a:cubicBez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sz="2400"/>
            </a:p>
          </p:txBody>
        </p: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6EDFF18-1966-40FA-B51B-6AC3B8CFDFB6}"/>
              </a:ext>
            </a:extLst>
          </p:cNvPr>
          <p:cNvSpPr txBox="1"/>
          <p:nvPr userDrawn="1"/>
        </p:nvSpPr>
        <p:spPr>
          <a:xfrm>
            <a:off x="9711536" y="11086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Poštovní sjednocená půjčka</a:t>
            </a:r>
          </a:p>
        </p:txBody>
      </p:sp>
    </p:spTree>
    <p:extLst>
      <p:ext uri="{BB962C8B-B14F-4D97-AF65-F5344CB8AC3E}">
        <p14:creationId xmlns:p14="http://schemas.microsoft.com/office/powerpoint/2010/main" val="353616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rv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4D45EBD4-B9A4-42F2-B147-623B5C5518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0F6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268666"/>
            <a:ext cx="108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677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rv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949886"/>
            <a:ext cx="10800000" cy="917513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BD725E-F466-4CFF-9540-3D7B3F6E7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000" y="2875558"/>
            <a:ext cx="108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5FDE3FA-C319-48F5-9BB8-654CA6025B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0F6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28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150A266-8648-4C90-9C3C-6C643AE7593E}"/>
              </a:ext>
            </a:extLst>
          </p:cNvPr>
          <p:cNvCxnSpPr/>
          <p:nvPr userDrawn="1"/>
        </p:nvCxnSpPr>
        <p:spPr>
          <a:xfrm>
            <a:off x="3702148" y="3582572"/>
            <a:ext cx="4787705" cy="0"/>
          </a:xfrm>
          <a:prstGeom prst="line">
            <a:avLst/>
          </a:prstGeom>
          <a:ln w="3810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312058"/>
            <a:ext cx="10800000" cy="1281029"/>
          </a:xfrm>
        </p:spPr>
        <p:txBody>
          <a:bodyPr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rgbClr val="0F65A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06201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32398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Nadpis a pozná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29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1645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Prv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A52E1951-E7C2-4AC0-8AA4-370FC28B5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88FF3F82-3095-4473-AA3F-87B814759333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60300">
                <a:srgbClr val="5D216D">
                  <a:alpha val="77000"/>
                </a:srgbClr>
              </a:gs>
              <a:gs pos="0">
                <a:srgbClr val="093C63">
                  <a:alpha val="69000"/>
                </a:srgbClr>
              </a:gs>
              <a:gs pos="100000">
                <a:srgbClr val="950F74">
                  <a:alpha val="5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2" title="nadpis kapitoly">
            <a:extLst>
              <a:ext uri="{FF2B5EF4-FFF2-40B4-BE49-F238E27FC236}">
                <a16:creationId xmlns:a16="http://schemas.microsoft.com/office/drawing/2014/main" id="{671ED795-D817-40B0-8EDB-0F310F3A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919108"/>
            <a:ext cx="108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BCF3E58-F4D7-42C4-94E6-B4EB2C9C0CD1}"/>
              </a:ext>
            </a:extLst>
          </p:cNvPr>
          <p:cNvCxnSpPr>
            <a:cxnSpLocks/>
          </p:cNvCxnSpPr>
          <p:nvPr userDrawn="1"/>
        </p:nvCxnSpPr>
        <p:spPr>
          <a:xfrm>
            <a:off x="4875492" y="4003146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EC56C1AB-7754-461D-9CB7-399EEFC42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000" y="2875558"/>
            <a:ext cx="108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BDA791AC-1DAB-427C-8972-CD82F273B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5144" y="4253676"/>
            <a:ext cx="3161710" cy="4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96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Nadpis, poznámka a 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6">
            <a:extLst>
              <a:ext uri="{FF2B5EF4-FFF2-40B4-BE49-F238E27FC236}">
                <a16:creationId xmlns:a16="http://schemas.microsoft.com/office/drawing/2014/main" id="{8EA99274-CB82-4139-8C1A-00FA052D27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3" y="6413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6CB07BAE-40DC-40D6-AEE7-9754CC81D4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29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59496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994721"/>
            <a:ext cx="11419055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CDCE4B80-C7BE-43A5-B6E1-594F11B45A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29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1234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994721"/>
            <a:ext cx="11419055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60CB5FC9-A694-4BA5-8E9D-C017FFE45A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3" y="6417317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Zástupný symbol pro obsah 6">
            <a:extLst>
              <a:ext uri="{FF2B5EF4-FFF2-40B4-BE49-F238E27FC236}">
                <a16:creationId xmlns:a16="http://schemas.microsoft.com/office/drawing/2014/main" id="{FD6AEF84-B1C9-4480-9D78-5C08F1691B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33317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64830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70" y="1994720"/>
            <a:ext cx="3806351" cy="420235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obsah 6">
            <a:extLst>
              <a:ext uri="{FF2B5EF4-FFF2-40B4-BE49-F238E27FC236}">
                <a16:creationId xmlns:a16="http://schemas.microsoft.com/office/drawing/2014/main" id="{723F1AD7-19EB-40F0-BC6D-53C984572B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3" y="6413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3E87A02A-F60F-48EB-AC74-98A27D7F6E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29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51866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70" y="1994721"/>
            <a:ext cx="3806350" cy="4202347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67B65673-C1F9-464E-BA8C-6E3D4FE871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4" y="6629084"/>
            <a:ext cx="11419055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5920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BB63A-6A2F-41AB-BBC8-FBAEC15E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3D9149F8-531D-4ABB-A7F9-C1FAD6A05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994721"/>
            <a:ext cx="11419057" cy="4202349"/>
          </a:xfrm>
        </p:spPr>
        <p:txBody>
          <a:bodyPr wrap="square"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lang="cs-CZ" sz="1400" smtClean="0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56387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9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31133C4E-934B-4816-AB96-B765FE45CB23}"/>
              </a:ext>
            </a:extLst>
          </p:cNvPr>
          <p:cNvSpPr/>
          <p:nvPr userDrawn="1"/>
        </p:nvSpPr>
        <p:spPr>
          <a:xfrm>
            <a:off x="1507458" y="1466953"/>
            <a:ext cx="4038210" cy="35394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spAutoFit/>
          </a:bodyPr>
          <a:lstStyle/>
          <a:p>
            <a:pPr marL="85725"/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/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 algn="l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SIMAR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ESOMAR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TGI Network 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/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American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Marketing </a:t>
            </a:r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Association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"/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FE3B16B-8387-482E-984B-998AB2A0062D}"/>
              </a:ext>
            </a:extLst>
          </p:cNvPr>
          <p:cNvSpPr/>
          <p:nvPr userDrawn="1"/>
        </p:nvSpPr>
        <p:spPr>
          <a:xfrm rot="16200000">
            <a:off x="7254048" y="4420555"/>
            <a:ext cx="2498738" cy="7386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200" dirty="0">
                <a:solidFill>
                  <a:srgbClr val="0F65A6"/>
                </a:solidFill>
              </a:rPr>
              <a:t>kontakt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8F88C18-22C8-4229-BD13-98D355826F23}"/>
              </a:ext>
            </a:extLst>
          </p:cNvPr>
          <p:cNvCxnSpPr>
            <a:cxnSpLocks/>
          </p:cNvCxnSpPr>
          <p:nvPr userDrawn="1"/>
        </p:nvCxnSpPr>
        <p:spPr>
          <a:xfrm>
            <a:off x="8965809" y="0"/>
            <a:ext cx="0" cy="6039257"/>
          </a:xfrm>
          <a:prstGeom prst="line">
            <a:avLst/>
          </a:prstGeom>
          <a:ln w="1905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0B408B2-0232-4414-B7DF-B930040AFD7D}"/>
              </a:ext>
            </a:extLst>
          </p:cNvPr>
          <p:cNvCxnSpPr>
            <a:cxnSpLocks/>
          </p:cNvCxnSpPr>
          <p:nvPr userDrawn="1"/>
        </p:nvCxnSpPr>
        <p:spPr>
          <a:xfrm>
            <a:off x="1586083" y="1467731"/>
            <a:ext cx="10605917" cy="0"/>
          </a:xfrm>
          <a:prstGeom prst="line">
            <a:avLst/>
          </a:prstGeom>
          <a:ln w="19050">
            <a:solidFill>
              <a:srgbClr val="0F6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9242282" y="4912318"/>
            <a:ext cx="2301649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lvl="0"/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MEDIAN, s. r. o.</a:t>
            </a:r>
          </a:p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Národních hrdinů 73</a:t>
            </a:r>
          </a:p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190 12 Praha 9</a:t>
            </a:r>
          </a:p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www.median.cz</a:t>
            </a:r>
          </a:p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225 301 111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9E36F85-ED02-46EE-AE52-1F34D31EDC0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86083" y="867329"/>
            <a:ext cx="2315992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0F65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344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rv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5D89F68-14A3-4DFB-AC42-10EBAF5EC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E95BB26-AECA-4613-9124-CED5B56BBA27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83000"/>
                </a:srgbClr>
              </a:gs>
              <a:gs pos="100000">
                <a:srgbClr val="78706A">
                  <a:alpha val="8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2" title="nadpis kapitoly">
            <a:extLst>
              <a:ext uri="{FF2B5EF4-FFF2-40B4-BE49-F238E27FC236}">
                <a16:creationId xmlns:a16="http://schemas.microsoft.com/office/drawing/2014/main" id="{671ED795-D817-40B0-8EDB-0F310F3A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919108"/>
            <a:ext cx="108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BCF3E58-F4D7-42C4-94E6-B4EB2C9C0CD1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EC56C1AB-7754-461D-9CB7-399EEFC42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000" y="2875558"/>
            <a:ext cx="108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A16F4AA-7450-4B20-B6CA-5F06B423238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728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rv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78D87A99-0C34-49C7-858A-124549B167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268666"/>
            <a:ext cx="108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11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rv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5D89F68-14A3-4DFB-AC42-10EBAF5EC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9988563-B710-47DD-9F15-1F510B91CE2F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37000"/>
                </a:srgbClr>
              </a:gs>
              <a:gs pos="100000">
                <a:srgbClr val="78706A">
                  <a:alpha val="8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2268666"/>
            <a:ext cx="10800000" cy="1342584"/>
          </a:xfrm>
        </p:spPr>
        <p:txBody>
          <a:bodyPr wrap="square" tIns="360000" bIns="36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>
            <a:extLst>
              <a:ext uri="{FF2B5EF4-FFF2-40B4-BE49-F238E27FC236}">
                <a16:creationId xmlns:a16="http://schemas.microsoft.com/office/drawing/2014/main" id="{90FED176-DF42-4478-B2A0-7B5302E233D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6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předělov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C6B81B4-4299-46C8-B535-5587D6FBE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440C5CE-7907-4AFC-A12B-05708AC1D018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60300">
                <a:srgbClr val="5D216D">
                  <a:alpha val="77000"/>
                </a:srgbClr>
              </a:gs>
              <a:gs pos="0">
                <a:srgbClr val="093C63">
                  <a:alpha val="69000"/>
                </a:srgbClr>
              </a:gs>
              <a:gs pos="100000">
                <a:srgbClr val="950F74">
                  <a:alpha val="5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749" y="2757707"/>
            <a:ext cx="5542926" cy="1342584"/>
          </a:xfrm>
        </p:spPr>
        <p:txBody>
          <a:bodyPr tIns="360000" bIns="360000">
            <a:spAutoFit/>
          </a:bodyPr>
          <a:lstStyle>
            <a:lvl1pPr algn="r">
              <a:defRPr lang="cs-CZ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6FDB061-5A88-4035-A444-2EF23503E1BC}"/>
              </a:ext>
            </a:extLst>
          </p:cNvPr>
          <p:cNvCxnSpPr>
            <a:cxnSpLocks/>
          </p:cNvCxnSpPr>
          <p:nvPr userDrawn="1"/>
        </p:nvCxnSpPr>
        <p:spPr>
          <a:xfrm flipV="1">
            <a:off x="5866670" y="477546"/>
            <a:ext cx="3624088" cy="5902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950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rvní snímek s podna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919108"/>
            <a:ext cx="10800000" cy="979069"/>
          </a:xfrm>
        </p:spPr>
        <p:txBody>
          <a:bodyPr wrap="square" tIns="180000" bIns="180000">
            <a:spAutoFit/>
          </a:bodyPr>
          <a:lstStyle>
            <a:lvl1pPr algn="ctr">
              <a:defRPr lang="cs-CZ" sz="4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38223AB-FDFA-4278-9C2E-E01E02A5A16E}"/>
              </a:ext>
            </a:extLst>
          </p:cNvPr>
          <p:cNvCxnSpPr>
            <a:cxnSpLocks/>
          </p:cNvCxnSpPr>
          <p:nvPr userDrawn="1"/>
        </p:nvCxnSpPr>
        <p:spPr>
          <a:xfrm>
            <a:off x="4875492" y="3611250"/>
            <a:ext cx="24410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DBD725E-F466-4CFF-9540-3D7B3F6E7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000" y="2875558"/>
            <a:ext cx="10800000" cy="477805"/>
          </a:xfrm>
        </p:spPr>
        <p:txBody>
          <a:bodyPr wrap="square">
            <a:spAutoFit/>
          </a:bodyPr>
          <a:lstStyle>
            <a:lvl1pPr marL="0" indent="0" algn="ctr">
              <a:buNone/>
              <a:defRPr lang="cs-CZ" sz="24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F4B4075-DF27-4FBC-9E38-1F9ED59755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27105" y="3893261"/>
            <a:ext cx="1537791" cy="262254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205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ředělov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749" y="2757707"/>
            <a:ext cx="5542926" cy="1342584"/>
          </a:xfrm>
        </p:spPr>
        <p:txBody>
          <a:bodyPr tIns="360000" bIns="360000">
            <a:spAutoFit/>
          </a:bodyPr>
          <a:lstStyle>
            <a:lvl1pPr algn="r">
              <a:defRPr lang="cs-CZ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6FDB061-5A88-4035-A444-2EF23503E1BC}"/>
              </a:ext>
            </a:extLst>
          </p:cNvPr>
          <p:cNvCxnSpPr>
            <a:cxnSpLocks/>
          </p:cNvCxnSpPr>
          <p:nvPr userDrawn="1"/>
        </p:nvCxnSpPr>
        <p:spPr>
          <a:xfrm flipV="1">
            <a:off x="5866670" y="477546"/>
            <a:ext cx="3624088" cy="5902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160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ředělov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5211CFA-02C1-444D-8EE5-573B1BF4C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EF45223-CB85-4A18-B6BE-8D0CFA08BC52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37000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 title="nadpis kapitoly">
            <a:extLst>
              <a:ext uri="{FF2B5EF4-FFF2-40B4-BE49-F238E27FC236}">
                <a16:creationId xmlns:a16="http://schemas.microsoft.com/office/drawing/2014/main" id="{100CA386-3709-4BC9-8AEF-85C650E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749" y="2757707"/>
            <a:ext cx="5542926" cy="1342584"/>
          </a:xfrm>
        </p:spPr>
        <p:txBody>
          <a:bodyPr tIns="360000" bIns="360000">
            <a:spAutoFit/>
          </a:bodyPr>
          <a:lstStyle>
            <a:lvl1pPr algn="r">
              <a:defRPr lang="cs-CZ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6FDB061-5A88-4035-A444-2EF23503E1BC}"/>
              </a:ext>
            </a:extLst>
          </p:cNvPr>
          <p:cNvCxnSpPr>
            <a:cxnSpLocks/>
          </p:cNvCxnSpPr>
          <p:nvPr userDrawn="1"/>
        </p:nvCxnSpPr>
        <p:spPr>
          <a:xfrm flipV="1">
            <a:off x="5866670" y="477546"/>
            <a:ext cx="3624088" cy="59029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494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9204961" y="4875261"/>
            <a:ext cx="2301649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lvl="0"/>
            <a:endParaRPr lang="cs-CZ" sz="1200" dirty="0">
              <a:solidFill>
                <a:srgbClr val="5A7282"/>
              </a:solidFill>
            </a:endParaRP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MEDIAN, s. r. o.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Národních hrdinů 73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190 12 Praha 9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www.median.cz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225 301 111</a:t>
            </a:r>
            <a:endParaRPr lang="cs-CZ" sz="1600" dirty="0">
              <a:solidFill>
                <a:srgbClr val="5A7282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877093F-2E4F-483A-9EC5-E010FFB6A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977661" cy="6858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836150A2-D9AE-4B91-9833-BD8DA0DAE8A9}"/>
              </a:ext>
            </a:extLst>
          </p:cNvPr>
          <p:cNvSpPr/>
          <p:nvPr userDrawn="1"/>
        </p:nvSpPr>
        <p:spPr>
          <a:xfrm>
            <a:off x="0" y="0"/>
            <a:ext cx="2977661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63922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EEAE3A1-0411-4EAE-AD30-A954F0E72649}"/>
              </a:ext>
            </a:extLst>
          </p:cNvPr>
          <p:cNvSpPr/>
          <p:nvPr userDrawn="1"/>
        </p:nvSpPr>
        <p:spPr>
          <a:xfrm>
            <a:off x="2965874" y="1345116"/>
            <a:ext cx="4482906" cy="4627312"/>
          </a:xfrm>
          <a:prstGeom prst="rect">
            <a:avLst/>
          </a:prstGeom>
          <a:solidFill>
            <a:schemeClr val="bg1"/>
          </a:solidFill>
        </p:spPr>
        <p:txBody>
          <a:bodyPr wrap="square" lIns="432000" tIns="432000" rIns="432000" bIns="432000" anchor="ctr" anchorCtr="0">
            <a:spAutoFit/>
          </a:bodyPr>
          <a:lstStyle/>
          <a:p>
            <a:pPr marL="85725"/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"/>
            <a:endParaRPr lang="cs-CZ" sz="1600" b="1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3"/>
              </a:rPr>
              <a:t>SIMAR</a:t>
            </a:r>
            <a:r>
              <a:rPr lang="cs-CZ" sz="1400" dirty="0">
                <a:solidFill>
                  <a:srgbClr val="5A7282"/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4"/>
              </a:rPr>
              <a:t>ESOMAR</a:t>
            </a:r>
            <a:r>
              <a:rPr lang="cs-CZ" sz="1400" dirty="0">
                <a:solidFill>
                  <a:srgbClr val="5A7282"/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5"/>
              </a:rPr>
              <a:t>TGI Network 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 err="1">
                <a:solidFill>
                  <a:srgbClr val="5A7282"/>
                </a:solidFill>
              </a:rPr>
              <a:t>American</a:t>
            </a:r>
            <a:r>
              <a:rPr lang="cs-CZ" sz="1400" dirty="0">
                <a:solidFill>
                  <a:srgbClr val="5A7282"/>
                </a:solidFill>
              </a:rPr>
              <a:t> Marketing </a:t>
            </a:r>
            <a:r>
              <a:rPr lang="cs-CZ" sz="1400" dirty="0" err="1">
                <a:solidFill>
                  <a:srgbClr val="5A7282"/>
                </a:solidFill>
              </a:rPr>
              <a:t>Association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B4C0A66-3901-47D9-852C-EC36B4C6A42A}"/>
              </a:ext>
            </a:extLst>
          </p:cNvPr>
          <p:cNvSpPr/>
          <p:nvPr userDrawn="1"/>
        </p:nvSpPr>
        <p:spPr>
          <a:xfrm rot="16200000">
            <a:off x="7421098" y="4410722"/>
            <a:ext cx="2498738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800" dirty="0">
                <a:solidFill>
                  <a:srgbClr val="929392"/>
                </a:solidFill>
              </a:rPr>
              <a:t>kontakt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A28C4C4-218F-43D5-9AA8-E210349196D3}"/>
              </a:ext>
            </a:extLst>
          </p:cNvPr>
          <p:cNvCxnSpPr>
            <a:cxnSpLocks/>
          </p:cNvCxnSpPr>
          <p:nvPr userDrawn="1"/>
        </p:nvCxnSpPr>
        <p:spPr>
          <a:xfrm>
            <a:off x="8965809" y="1411945"/>
            <a:ext cx="0" cy="4627312"/>
          </a:xfrm>
          <a:prstGeom prst="line">
            <a:avLst/>
          </a:prstGeom>
          <a:ln w="19050">
            <a:solidFill>
              <a:srgbClr val="929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>
            <a:extLst>
              <a:ext uri="{FF2B5EF4-FFF2-40B4-BE49-F238E27FC236}">
                <a16:creationId xmlns:a16="http://schemas.microsoft.com/office/drawing/2014/main" id="{9C414932-BD22-4111-8C43-8DEAB9DD8A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80532" y="1524789"/>
            <a:ext cx="2315992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5B73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671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C119E5C7-ABFC-4482-B3D6-A412D1802D85}"/>
              </a:ext>
            </a:extLst>
          </p:cNvPr>
          <p:cNvSpPr/>
          <p:nvPr userDrawn="1"/>
        </p:nvSpPr>
        <p:spPr>
          <a:xfrm>
            <a:off x="2965874" y="1345116"/>
            <a:ext cx="4482906" cy="4627312"/>
          </a:xfrm>
          <a:prstGeom prst="rect">
            <a:avLst/>
          </a:prstGeom>
          <a:solidFill>
            <a:schemeClr val="bg1"/>
          </a:solidFill>
        </p:spPr>
        <p:txBody>
          <a:bodyPr wrap="square" lIns="432000" tIns="432000" rIns="432000" bIns="432000" anchor="ctr" anchorCtr="0">
            <a:spAutoFit/>
          </a:bodyPr>
          <a:lstStyle/>
          <a:p>
            <a:pPr marL="85725"/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"/>
            <a:endParaRPr lang="cs-CZ" sz="1600" b="1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nezávislá soukromá společnost pro výzkum trhu, médií a veřejného mínění &amp; vývoj analytického a marketingového software.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Společnost působí na trhu od roku 1993 a realizuje všechny typy kvalitativních i kvantitativních výzkumů trhu a veřejného mínění, včetně oficiálních mediálních měření a MML-TGI.</a:t>
            </a:r>
          </a:p>
          <a:p>
            <a:pPr marL="85725"/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>
                <a:solidFill>
                  <a:srgbClr val="5A7282"/>
                </a:solidFill>
              </a:rPr>
              <a:t>MEDIAN je členem odborných sdružení: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2"/>
              </a:rPr>
              <a:t>SIMAR</a:t>
            </a:r>
            <a:r>
              <a:rPr lang="cs-CZ" sz="1400" dirty="0">
                <a:solidFill>
                  <a:srgbClr val="5A7282"/>
                </a:solidFill>
              </a:rPr>
              <a:t> 	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3"/>
              </a:rPr>
              <a:t>ESOMAR</a:t>
            </a:r>
            <a:r>
              <a:rPr lang="cs-CZ" sz="1400" dirty="0">
                <a:solidFill>
                  <a:srgbClr val="5A7282"/>
                </a:solidFill>
              </a:rPr>
              <a:t> </a:t>
            </a:r>
          </a:p>
          <a:p>
            <a:pPr marL="85725"/>
            <a:r>
              <a:rPr lang="cs-CZ" sz="1400" dirty="0">
                <a:solidFill>
                  <a:srgbClr val="5A7282"/>
                </a:solidFill>
                <a:hlinkClick r:id="rId4"/>
              </a:rPr>
              <a:t>TGI Network 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r>
              <a:rPr lang="cs-CZ" sz="1400" dirty="0" err="1">
                <a:solidFill>
                  <a:srgbClr val="5A7282"/>
                </a:solidFill>
              </a:rPr>
              <a:t>American</a:t>
            </a:r>
            <a:r>
              <a:rPr lang="cs-CZ" sz="1400" dirty="0">
                <a:solidFill>
                  <a:srgbClr val="5A7282"/>
                </a:solidFill>
              </a:rPr>
              <a:t> Marketing </a:t>
            </a:r>
            <a:r>
              <a:rPr lang="cs-CZ" sz="1400" dirty="0" err="1">
                <a:solidFill>
                  <a:srgbClr val="5A7282"/>
                </a:solidFill>
              </a:rPr>
              <a:t>Association</a:t>
            </a:r>
            <a:endParaRPr lang="cs-CZ" sz="1400" dirty="0">
              <a:solidFill>
                <a:srgbClr val="5A7282"/>
              </a:solidFill>
            </a:endParaRPr>
          </a:p>
          <a:p>
            <a:pPr marL="85725"/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48736E5-41E4-49AD-90A7-6F263C545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2977661" cy="6858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836150A2-D9AE-4B91-9833-BD8DA0DAE8A9}"/>
              </a:ext>
            </a:extLst>
          </p:cNvPr>
          <p:cNvSpPr/>
          <p:nvPr userDrawn="1"/>
        </p:nvSpPr>
        <p:spPr>
          <a:xfrm>
            <a:off x="0" y="0"/>
            <a:ext cx="2977661" cy="6858000"/>
          </a:xfrm>
          <a:prstGeom prst="rect">
            <a:avLst/>
          </a:prstGeom>
          <a:gradFill flip="none" rotWithShape="1">
            <a:gsLst>
              <a:gs pos="0">
                <a:srgbClr val="093C63">
                  <a:alpha val="63922"/>
                </a:srgbClr>
              </a:gs>
              <a:gs pos="100000">
                <a:srgbClr val="9F98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F28CD5B-30B3-4EF0-BD23-AB5521781F63}"/>
              </a:ext>
            </a:extLst>
          </p:cNvPr>
          <p:cNvSpPr/>
          <p:nvPr userDrawn="1"/>
        </p:nvSpPr>
        <p:spPr>
          <a:xfrm>
            <a:off x="9204961" y="4875261"/>
            <a:ext cx="2301649" cy="120032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lvl="0"/>
            <a:endParaRPr lang="cs-CZ" sz="1200" dirty="0">
              <a:solidFill>
                <a:srgbClr val="5A7282"/>
              </a:solidFill>
            </a:endParaRP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MEDIAN, s. r. o.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Národních hrdinů 73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190 12 Praha 9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www.median.cz</a:t>
            </a:r>
          </a:p>
          <a:p>
            <a:pPr lvl="0"/>
            <a:r>
              <a:rPr lang="cs-CZ" sz="1200" dirty="0">
                <a:solidFill>
                  <a:srgbClr val="5A7282"/>
                </a:solidFill>
              </a:rPr>
              <a:t>225 301 111</a:t>
            </a:r>
            <a:endParaRPr lang="cs-CZ" sz="1600" dirty="0">
              <a:solidFill>
                <a:srgbClr val="5A7282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B4C0A66-3901-47D9-852C-EC36B4C6A42A}"/>
              </a:ext>
            </a:extLst>
          </p:cNvPr>
          <p:cNvSpPr/>
          <p:nvPr userDrawn="1"/>
        </p:nvSpPr>
        <p:spPr>
          <a:xfrm rot="16200000">
            <a:off x="7421098" y="4410722"/>
            <a:ext cx="2498738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4800" dirty="0">
                <a:solidFill>
                  <a:srgbClr val="929392"/>
                </a:solidFill>
              </a:rPr>
              <a:t>kontakt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A28C4C4-218F-43D5-9AA8-E210349196D3}"/>
              </a:ext>
            </a:extLst>
          </p:cNvPr>
          <p:cNvCxnSpPr>
            <a:cxnSpLocks/>
          </p:cNvCxnSpPr>
          <p:nvPr userDrawn="1"/>
        </p:nvCxnSpPr>
        <p:spPr>
          <a:xfrm>
            <a:off x="8965809" y="1411945"/>
            <a:ext cx="0" cy="4627312"/>
          </a:xfrm>
          <a:prstGeom prst="line">
            <a:avLst/>
          </a:prstGeom>
          <a:ln w="19050">
            <a:solidFill>
              <a:srgbClr val="929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>
            <a:extLst>
              <a:ext uri="{FF2B5EF4-FFF2-40B4-BE49-F238E27FC236}">
                <a16:creationId xmlns:a16="http://schemas.microsoft.com/office/drawing/2014/main" id="{8751460A-47F7-46D6-89E5-8EBC2A09EBE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80532" y="1524789"/>
            <a:ext cx="2315992" cy="394968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rgbClr val="5B73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70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8987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pozná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359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, poznámka a 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obsah 6">
            <a:extLst>
              <a:ext uri="{FF2B5EF4-FFF2-40B4-BE49-F238E27FC236}">
                <a16:creationId xmlns:a16="http://schemas.microsoft.com/office/drawing/2014/main" id="{8EA99274-CB82-4139-8C1A-00FA052D27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364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2946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994721"/>
            <a:ext cx="11419055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800" smtClean="0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3996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a_text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C66BAC2-CE8A-41F3-BE50-1BAE301C6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3FA8C84-9E24-4771-8A4F-A0D075FA4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69" y="1994721"/>
            <a:ext cx="11419055" cy="1066114"/>
          </a:xfrm>
        </p:spPr>
        <p:txBody>
          <a:bodyPr wrap="square" t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cs-CZ" sz="1800" smtClean="0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8" name="Zástupný symbol pro obsah 6">
            <a:extLst>
              <a:ext uri="{FF2B5EF4-FFF2-40B4-BE49-F238E27FC236}">
                <a16:creationId xmlns:a16="http://schemas.microsoft.com/office/drawing/2014/main" id="{3A6A22E3-1063-4781-96B6-0B19017D27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69" y="6364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995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b_text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67440-2ED0-4F3D-81AE-9260D33B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EF3F5-5F31-4EC5-8540-45C1C5BE9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870" y="2158349"/>
            <a:ext cx="4320000" cy="3708000"/>
          </a:xfrm>
        </p:spPr>
        <p:txBody>
          <a:bodyPr wrap="square">
            <a:noAutofit/>
          </a:bodyPr>
          <a:lstStyle>
            <a:lvl1pPr marL="0" indent="0">
              <a:lnSpc>
                <a:spcPts val="2600"/>
              </a:lnSpc>
              <a:buFontTx/>
              <a:buNone/>
              <a:defRPr lang="cs-CZ" sz="2000" smtClean="0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lang="cs-CZ" sz="1800" smtClean="0">
                <a:solidFill>
                  <a:schemeClr val="tx1"/>
                </a:solidFill>
              </a:defRPr>
            </a:lvl3pPr>
            <a:lvl4pPr marL="1143000" indent="0">
              <a:buFontTx/>
              <a:buNone/>
              <a:defRPr lang="cs-CZ" smtClean="0">
                <a:solidFill>
                  <a:schemeClr val="tx1"/>
                </a:solidFill>
              </a:defRPr>
            </a:lvl4pPr>
            <a:lvl5pPr marL="1600200" indent="0">
              <a:buFontTx/>
              <a:buNone/>
              <a:defRPr lang="cs-CZ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cs-CZ" dirty="0"/>
              <a:t>Upravte styly předlohy textu.</a:t>
            </a:r>
          </a:p>
        </p:txBody>
      </p:sp>
      <p:sp>
        <p:nvSpPr>
          <p:cNvPr id="8" name="Zástupný symbol pro obsah 6">
            <a:extLst>
              <a:ext uri="{FF2B5EF4-FFF2-40B4-BE49-F238E27FC236}">
                <a16:creationId xmlns:a16="http://schemas.microsoft.com/office/drawing/2014/main" id="{0145CAD6-79C4-4521-810F-C5D3FC4CDB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72" y="6580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FDC97795-E2CF-41A7-AAFF-802262A2911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69" y="6364895"/>
            <a:ext cx="8640000" cy="216000"/>
          </a:xfrm>
        </p:spPr>
        <p:txBody>
          <a:bodyPr tIns="36000" bIns="0"/>
          <a:lstStyle>
            <a:lvl1pPr marL="0" indent="0">
              <a:buNone/>
              <a:defRPr lang="cs-CZ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cs-CZ" sz="1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cs-CZ" sz="1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070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5BFC7B-E0EA-419A-9BC9-8965FD07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74" y="251618"/>
            <a:ext cx="11520914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1E0B431-94DB-4A98-BDD2-7CE72A17C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874" y="1825624"/>
            <a:ext cx="11151029" cy="4570285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EE405D7-1E3D-487A-9D40-0224F2F9BEFF}"/>
              </a:ext>
            </a:extLst>
          </p:cNvPr>
          <p:cNvSpPr txBox="1"/>
          <p:nvPr/>
        </p:nvSpPr>
        <p:spPr>
          <a:xfrm>
            <a:off x="11617394" y="6513876"/>
            <a:ext cx="828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61AEB07-D672-481A-912B-DAF8E9A7D388}" type="slidenum">
              <a:rPr lang="cs-CZ" sz="2400" smtClean="0">
                <a:solidFill>
                  <a:schemeClr val="bg1"/>
                </a:solidFill>
              </a:rPr>
              <a:pPr algn="ctr"/>
              <a:t>‹#›</a:t>
            </a:fld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F5E51DB-30BE-4176-B6ED-03BEF9BA5057}"/>
              </a:ext>
            </a:extLst>
          </p:cNvPr>
          <p:cNvSpPr txBox="1"/>
          <p:nvPr/>
        </p:nvSpPr>
        <p:spPr>
          <a:xfrm>
            <a:off x="11572944" y="6506431"/>
            <a:ext cx="828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61AEB07-D672-481A-912B-DAF8E9A7D388}" type="slidenum">
              <a:rPr lang="cs-CZ" sz="24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E12E01C-7DCB-4E4A-A93E-CC236C029477}"/>
              </a:ext>
            </a:extLst>
          </p:cNvPr>
          <p:cNvSpPr/>
          <p:nvPr/>
        </p:nvSpPr>
        <p:spPr>
          <a:xfrm>
            <a:off x="0" y="145366"/>
            <a:ext cx="103163" cy="1538068"/>
          </a:xfrm>
          <a:prstGeom prst="rect">
            <a:avLst/>
          </a:prstGeom>
          <a:gradFill flip="none" rotWithShape="1">
            <a:gsLst>
              <a:gs pos="0">
                <a:srgbClr val="85208B"/>
              </a:gs>
              <a:gs pos="100000">
                <a:srgbClr val="1E5AA2">
                  <a:shade val="100000"/>
                  <a:satMod val="115000"/>
                </a:srgbClr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F5CA6"/>
              </a:solidFill>
            </a:endParaRPr>
          </a:p>
        </p:txBody>
      </p:sp>
      <p:grpSp>
        <p:nvGrpSpPr>
          <p:cNvPr id="15" name="Grafický objekt 6">
            <a:extLst>
              <a:ext uri="{FF2B5EF4-FFF2-40B4-BE49-F238E27FC236}">
                <a16:creationId xmlns:a16="http://schemas.microsoft.com/office/drawing/2014/main" id="{EAAB3F9D-B9D7-48B3-B22B-1FA190CEA318}"/>
              </a:ext>
            </a:extLst>
          </p:cNvPr>
          <p:cNvGrpSpPr/>
          <p:nvPr/>
        </p:nvGrpSpPr>
        <p:grpSpPr>
          <a:xfrm>
            <a:off x="9051954" y="6495597"/>
            <a:ext cx="2444196" cy="315573"/>
            <a:chOff x="9051954" y="6495597"/>
            <a:chExt cx="2444196" cy="315573"/>
          </a:xfrm>
        </p:grpSpPr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D1F1807D-C698-4DA3-9B09-B851B55FD326}"/>
                </a:ext>
              </a:extLst>
            </p:cNvPr>
            <p:cNvSpPr/>
            <p:nvPr/>
          </p:nvSpPr>
          <p:spPr>
            <a:xfrm>
              <a:off x="9207597" y="6581503"/>
              <a:ext cx="108043" cy="35983"/>
            </a:xfrm>
            <a:custGeom>
              <a:avLst/>
              <a:gdLst>
                <a:gd name="connsiteX0" fmla="*/ 83513 w 108042"/>
                <a:gd name="connsiteY0" fmla="*/ 405 h 35983"/>
                <a:gd name="connsiteX1" fmla="*/ 18227 w 108042"/>
                <a:gd name="connsiteY1" fmla="*/ 23082 h 35983"/>
                <a:gd name="connsiteX2" fmla="*/ 299 w 108042"/>
                <a:gd name="connsiteY2" fmla="*/ 42856 h 35983"/>
                <a:gd name="connsiteX3" fmla="*/ 22668 w 108042"/>
                <a:gd name="connsiteY3" fmla="*/ 53489 h 35983"/>
                <a:gd name="connsiteX4" fmla="*/ 34293 w 108042"/>
                <a:gd name="connsiteY4" fmla="*/ 40995 h 35983"/>
                <a:gd name="connsiteX5" fmla="*/ 84598 w 108042"/>
                <a:gd name="connsiteY5" fmla="*/ 23798 h 35983"/>
                <a:gd name="connsiteX6" fmla="*/ 115666 w 108042"/>
                <a:gd name="connsiteY6" fmla="*/ 27479 h 35983"/>
                <a:gd name="connsiteX7" fmla="*/ 120393 w 108042"/>
                <a:gd name="connsiteY7" fmla="*/ 4413 h 35983"/>
                <a:gd name="connsiteX8" fmla="*/ 83513 w 108042"/>
                <a:gd name="connsiteY8" fmla="*/ 405 h 3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42" h="35983">
                  <a:moveTo>
                    <a:pt x="83513" y="405"/>
                  </a:moveTo>
                  <a:cubicBezTo>
                    <a:pt x="58647" y="1428"/>
                    <a:pt x="35459" y="9484"/>
                    <a:pt x="18227" y="23082"/>
                  </a:cubicBezTo>
                  <a:cubicBezTo>
                    <a:pt x="10716" y="29013"/>
                    <a:pt x="4719" y="35678"/>
                    <a:pt x="299" y="42856"/>
                  </a:cubicBezTo>
                  <a:lnTo>
                    <a:pt x="22668" y="53489"/>
                  </a:lnTo>
                  <a:cubicBezTo>
                    <a:pt x="25574" y="49031"/>
                    <a:pt x="29463" y="44819"/>
                    <a:pt x="34293" y="40995"/>
                  </a:cubicBezTo>
                  <a:cubicBezTo>
                    <a:pt x="47330" y="30689"/>
                    <a:pt x="65196" y="24575"/>
                    <a:pt x="84598" y="23798"/>
                  </a:cubicBezTo>
                  <a:cubicBezTo>
                    <a:pt x="95670" y="23348"/>
                    <a:pt x="106190" y="24739"/>
                    <a:pt x="115666" y="27479"/>
                  </a:cubicBezTo>
                  <a:lnTo>
                    <a:pt x="120393" y="4413"/>
                  </a:lnTo>
                  <a:cubicBezTo>
                    <a:pt x="108953" y="1346"/>
                    <a:pt x="96489" y="-127"/>
                    <a:pt x="83513" y="405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E271278C-B430-4FFC-8930-478204EF4253}"/>
                </a:ext>
              </a:extLst>
            </p:cNvPr>
            <p:cNvSpPr/>
            <p:nvPr/>
          </p:nvSpPr>
          <p:spPr>
            <a:xfrm>
              <a:off x="9051954" y="6624613"/>
              <a:ext cx="144057" cy="143933"/>
            </a:xfrm>
            <a:custGeom>
              <a:avLst/>
              <a:gdLst>
                <a:gd name="connsiteX0" fmla="*/ 79686 w 144056"/>
                <a:gd name="connsiteY0" fmla="*/ 298 h 143933"/>
                <a:gd name="connsiteX1" fmla="*/ 299 w 144056"/>
                <a:gd name="connsiteY1" fmla="*/ 79618 h 143933"/>
                <a:gd name="connsiteX2" fmla="*/ 79686 w 144056"/>
                <a:gd name="connsiteY2" fmla="*/ 158937 h 143933"/>
                <a:gd name="connsiteX3" fmla="*/ 102506 w 144056"/>
                <a:gd name="connsiteY3" fmla="*/ 155502 h 143933"/>
                <a:gd name="connsiteX4" fmla="*/ 114151 w 144056"/>
                <a:gd name="connsiteY4" fmla="*/ 113153 h 143933"/>
                <a:gd name="connsiteX5" fmla="*/ 79686 w 144056"/>
                <a:gd name="connsiteY5" fmla="*/ 127733 h 143933"/>
                <a:gd name="connsiteX6" fmla="*/ 31550 w 144056"/>
                <a:gd name="connsiteY6" fmla="*/ 79618 h 143933"/>
                <a:gd name="connsiteX7" fmla="*/ 79686 w 144056"/>
                <a:gd name="connsiteY7" fmla="*/ 31503 h 143933"/>
                <a:gd name="connsiteX8" fmla="*/ 127822 w 144056"/>
                <a:gd name="connsiteY8" fmla="*/ 79086 h 143933"/>
                <a:gd name="connsiteX9" fmla="*/ 127822 w 144056"/>
                <a:gd name="connsiteY9" fmla="*/ 80190 h 143933"/>
                <a:gd name="connsiteX10" fmla="*/ 127822 w 144056"/>
                <a:gd name="connsiteY10" fmla="*/ 83074 h 143933"/>
                <a:gd name="connsiteX11" fmla="*/ 127822 w 144056"/>
                <a:gd name="connsiteY11" fmla="*/ 142558 h 143933"/>
                <a:gd name="connsiteX12" fmla="*/ 127822 w 144056"/>
                <a:gd name="connsiteY12" fmla="*/ 156524 h 143933"/>
                <a:gd name="connsiteX13" fmla="*/ 150703 w 144056"/>
                <a:gd name="connsiteY13" fmla="*/ 156524 h 143933"/>
                <a:gd name="connsiteX14" fmla="*/ 159053 w 144056"/>
                <a:gd name="connsiteY14" fmla="*/ 156524 h 143933"/>
                <a:gd name="connsiteX15" fmla="*/ 159053 w 144056"/>
                <a:gd name="connsiteY15" fmla="*/ 126077 h 143933"/>
                <a:gd name="connsiteX16" fmla="*/ 159053 w 144056"/>
                <a:gd name="connsiteY16" fmla="*/ 91641 h 143933"/>
                <a:gd name="connsiteX17" fmla="*/ 159053 w 144056"/>
                <a:gd name="connsiteY17" fmla="*/ 80190 h 143933"/>
                <a:gd name="connsiteX18" fmla="*/ 159074 w 144056"/>
                <a:gd name="connsiteY18" fmla="*/ 79618 h 143933"/>
                <a:gd name="connsiteX19" fmla="*/ 79686 w 144056"/>
                <a:gd name="connsiteY19" fmla="*/ 298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43933">
                  <a:moveTo>
                    <a:pt x="79686" y="298"/>
                  </a:moveTo>
                  <a:cubicBezTo>
                    <a:pt x="35930" y="298"/>
                    <a:pt x="299" y="35879"/>
                    <a:pt x="299" y="79618"/>
                  </a:cubicBezTo>
                  <a:cubicBezTo>
                    <a:pt x="299" y="123357"/>
                    <a:pt x="35930" y="158937"/>
                    <a:pt x="79686" y="158937"/>
                  </a:cubicBezTo>
                  <a:cubicBezTo>
                    <a:pt x="87648" y="158937"/>
                    <a:pt x="95281" y="157690"/>
                    <a:pt x="102506" y="155502"/>
                  </a:cubicBezTo>
                  <a:lnTo>
                    <a:pt x="114151" y="113153"/>
                  </a:lnTo>
                  <a:cubicBezTo>
                    <a:pt x="105391" y="122130"/>
                    <a:pt x="93194" y="127733"/>
                    <a:pt x="79686" y="127733"/>
                  </a:cubicBezTo>
                  <a:cubicBezTo>
                    <a:pt x="53142" y="127733"/>
                    <a:pt x="31550" y="106160"/>
                    <a:pt x="31550" y="79618"/>
                  </a:cubicBezTo>
                  <a:cubicBezTo>
                    <a:pt x="31550" y="53096"/>
                    <a:pt x="53142" y="31503"/>
                    <a:pt x="79686" y="31503"/>
                  </a:cubicBezTo>
                  <a:cubicBezTo>
                    <a:pt x="106067" y="31503"/>
                    <a:pt x="127536" y="52810"/>
                    <a:pt x="127822" y="79086"/>
                  </a:cubicBezTo>
                  <a:lnTo>
                    <a:pt x="127822" y="80190"/>
                  </a:lnTo>
                  <a:lnTo>
                    <a:pt x="127822" y="83074"/>
                  </a:lnTo>
                  <a:lnTo>
                    <a:pt x="127822" y="142558"/>
                  </a:lnTo>
                  <a:lnTo>
                    <a:pt x="127822" y="156524"/>
                  </a:lnTo>
                  <a:lnTo>
                    <a:pt x="150703" y="156524"/>
                  </a:lnTo>
                  <a:lnTo>
                    <a:pt x="159053" y="156524"/>
                  </a:lnTo>
                  <a:lnTo>
                    <a:pt x="159053" y="126077"/>
                  </a:lnTo>
                  <a:lnTo>
                    <a:pt x="159053" y="91641"/>
                  </a:lnTo>
                  <a:lnTo>
                    <a:pt x="159053" y="80190"/>
                  </a:lnTo>
                  <a:cubicBezTo>
                    <a:pt x="159053" y="80006"/>
                    <a:pt x="159074" y="79802"/>
                    <a:pt x="159074" y="79618"/>
                  </a:cubicBezTo>
                  <a:cubicBezTo>
                    <a:pt x="159074" y="35879"/>
                    <a:pt x="123463" y="298"/>
                    <a:pt x="79686" y="298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B2B94F12-C3EB-439F-8792-FF27D292B397}"/>
                </a:ext>
              </a:extLst>
            </p:cNvPr>
            <p:cNvSpPr/>
            <p:nvPr/>
          </p:nvSpPr>
          <p:spPr>
            <a:xfrm>
              <a:off x="9221146" y="6595311"/>
              <a:ext cx="144057" cy="179917"/>
            </a:xfrm>
            <a:custGeom>
              <a:avLst/>
              <a:gdLst>
                <a:gd name="connsiteX0" fmla="*/ 79686 w 144056"/>
                <a:gd name="connsiteY0" fmla="*/ 188240 h 179916"/>
                <a:gd name="connsiteX1" fmla="*/ 299 w 144056"/>
                <a:gd name="connsiteY1" fmla="*/ 108920 h 179916"/>
                <a:gd name="connsiteX2" fmla="*/ 79686 w 144056"/>
                <a:gd name="connsiteY2" fmla="*/ 29601 h 179916"/>
                <a:gd name="connsiteX3" fmla="*/ 102506 w 144056"/>
                <a:gd name="connsiteY3" fmla="*/ 33036 h 179916"/>
                <a:gd name="connsiteX4" fmla="*/ 114130 w 144056"/>
                <a:gd name="connsiteY4" fmla="*/ 75406 h 179916"/>
                <a:gd name="connsiteX5" fmla="*/ 79686 w 144056"/>
                <a:gd name="connsiteY5" fmla="*/ 60805 h 179916"/>
                <a:gd name="connsiteX6" fmla="*/ 31530 w 144056"/>
                <a:gd name="connsiteY6" fmla="*/ 108920 h 179916"/>
                <a:gd name="connsiteX7" fmla="*/ 79686 w 144056"/>
                <a:gd name="connsiteY7" fmla="*/ 157035 h 179916"/>
                <a:gd name="connsiteX8" fmla="*/ 127822 w 144056"/>
                <a:gd name="connsiteY8" fmla="*/ 109452 h 179916"/>
                <a:gd name="connsiteX9" fmla="*/ 127822 w 144056"/>
                <a:gd name="connsiteY9" fmla="*/ 108368 h 179916"/>
                <a:gd name="connsiteX10" fmla="*/ 127822 w 144056"/>
                <a:gd name="connsiteY10" fmla="*/ 105465 h 179916"/>
                <a:gd name="connsiteX11" fmla="*/ 127822 w 144056"/>
                <a:gd name="connsiteY11" fmla="*/ 14265 h 179916"/>
                <a:gd name="connsiteX12" fmla="*/ 127822 w 144056"/>
                <a:gd name="connsiteY12" fmla="*/ 298 h 179916"/>
                <a:gd name="connsiteX13" fmla="*/ 150683 w 144056"/>
                <a:gd name="connsiteY13" fmla="*/ 298 h 179916"/>
                <a:gd name="connsiteX14" fmla="*/ 159053 w 144056"/>
                <a:gd name="connsiteY14" fmla="*/ 298 h 179916"/>
                <a:gd name="connsiteX15" fmla="*/ 159053 w 144056"/>
                <a:gd name="connsiteY15" fmla="*/ 62461 h 179916"/>
                <a:gd name="connsiteX16" fmla="*/ 159053 w 144056"/>
                <a:gd name="connsiteY16" fmla="*/ 96897 h 179916"/>
                <a:gd name="connsiteX17" fmla="*/ 159053 w 144056"/>
                <a:gd name="connsiteY17" fmla="*/ 108368 h 179916"/>
                <a:gd name="connsiteX18" fmla="*/ 159074 w 144056"/>
                <a:gd name="connsiteY18" fmla="*/ 108920 h 179916"/>
                <a:gd name="connsiteX19" fmla="*/ 79686 w 144056"/>
                <a:gd name="connsiteY19" fmla="*/ 188240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56" h="179916">
                  <a:moveTo>
                    <a:pt x="79686" y="188240"/>
                  </a:moveTo>
                  <a:cubicBezTo>
                    <a:pt x="35910" y="188240"/>
                    <a:pt x="299" y="152660"/>
                    <a:pt x="299" y="108920"/>
                  </a:cubicBezTo>
                  <a:cubicBezTo>
                    <a:pt x="299" y="65181"/>
                    <a:pt x="35910" y="29601"/>
                    <a:pt x="79686" y="29601"/>
                  </a:cubicBezTo>
                  <a:cubicBezTo>
                    <a:pt x="87627" y="29601"/>
                    <a:pt x="95281" y="30848"/>
                    <a:pt x="102506" y="33036"/>
                  </a:cubicBezTo>
                  <a:lnTo>
                    <a:pt x="114130" y="75406"/>
                  </a:lnTo>
                  <a:cubicBezTo>
                    <a:pt x="105391" y="66408"/>
                    <a:pt x="93194" y="60805"/>
                    <a:pt x="79686" y="60805"/>
                  </a:cubicBezTo>
                  <a:cubicBezTo>
                    <a:pt x="53142" y="60805"/>
                    <a:pt x="31530" y="82399"/>
                    <a:pt x="31530" y="108920"/>
                  </a:cubicBezTo>
                  <a:cubicBezTo>
                    <a:pt x="31530" y="135462"/>
                    <a:pt x="53142" y="157035"/>
                    <a:pt x="79686" y="157035"/>
                  </a:cubicBezTo>
                  <a:cubicBezTo>
                    <a:pt x="106067" y="157035"/>
                    <a:pt x="127536" y="135728"/>
                    <a:pt x="127822" y="109452"/>
                  </a:cubicBezTo>
                  <a:lnTo>
                    <a:pt x="127822" y="108368"/>
                  </a:lnTo>
                  <a:lnTo>
                    <a:pt x="127822" y="105465"/>
                  </a:lnTo>
                  <a:lnTo>
                    <a:pt x="127822" y="14265"/>
                  </a:lnTo>
                  <a:lnTo>
                    <a:pt x="127822" y="298"/>
                  </a:lnTo>
                  <a:lnTo>
                    <a:pt x="150683" y="298"/>
                  </a:lnTo>
                  <a:lnTo>
                    <a:pt x="159053" y="298"/>
                  </a:lnTo>
                  <a:lnTo>
                    <a:pt x="159053" y="62461"/>
                  </a:lnTo>
                  <a:lnTo>
                    <a:pt x="159053" y="96897"/>
                  </a:lnTo>
                  <a:lnTo>
                    <a:pt x="159053" y="108368"/>
                  </a:lnTo>
                  <a:cubicBezTo>
                    <a:pt x="159053" y="108552"/>
                    <a:pt x="159074" y="108736"/>
                    <a:pt x="159074" y="108920"/>
                  </a:cubicBezTo>
                  <a:cubicBezTo>
                    <a:pt x="159074" y="152660"/>
                    <a:pt x="123463" y="188240"/>
                    <a:pt x="79686" y="188240"/>
                  </a:cubicBezTo>
                </a:path>
              </a:pathLst>
            </a:custGeom>
            <a:solidFill>
              <a:srgbClr val="1E5AA2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DE3CE552-B392-4567-ADC3-96A09CBDE7C7}"/>
                </a:ext>
              </a:extLst>
            </p:cNvPr>
            <p:cNvSpPr/>
            <p:nvPr/>
          </p:nvSpPr>
          <p:spPr>
            <a:xfrm>
              <a:off x="9391914" y="6593061"/>
              <a:ext cx="198078" cy="179917"/>
            </a:xfrm>
            <a:custGeom>
              <a:avLst/>
              <a:gdLst>
                <a:gd name="connsiteX0" fmla="*/ 178598 w 198078"/>
                <a:gd name="connsiteY0" fmla="*/ 20604 h 179916"/>
                <a:gd name="connsiteX1" fmla="*/ 156843 w 198078"/>
                <a:gd name="connsiteY1" fmla="*/ 298 h 179916"/>
                <a:gd name="connsiteX2" fmla="*/ 137380 w 198078"/>
                <a:gd name="connsiteY2" fmla="*/ 14755 h 179916"/>
                <a:gd name="connsiteX3" fmla="*/ 102322 w 198078"/>
                <a:gd name="connsiteY3" fmla="*/ 134501 h 179916"/>
                <a:gd name="connsiteX4" fmla="*/ 67489 w 198078"/>
                <a:gd name="connsiteY4" fmla="*/ 14694 h 179916"/>
                <a:gd name="connsiteX5" fmla="*/ 48025 w 198078"/>
                <a:gd name="connsiteY5" fmla="*/ 298 h 179916"/>
                <a:gd name="connsiteX6" fmla="*/ 26290 w 198078"/>
                <a:gd name="connsiteY6" fmla="*/ 20604 h 179916"/>
                <a:gd name="connsiteX7" fmla="*/ 1711 w 198078"/>
                <a:gd name="connsiteY7" fmla="*/ 165174 h 179916"/>
                <a:gd name="connsiteX8" fmla="*/ 299 w 198078"/>
                <a:gd name="connsiteY8" fmla="*/ 176134 h 179916"/>
                <a:gd name="connsiteX9" fmla="*/ 15096 w 198078"/>
                <a:gd name="connsiteY9" fmla="*/ 191450 h 179916"/>
                <a:gd name="connsiteX10" fmla="*/ 30363 w 198078"/>
                <a:gd name="connsiteY10" fmla="*/ 178322 h 179916"/>
                <a:gd name="connsiteX11" fmla="*/ 48987 w 198078"/>
                <a:gd name="connsiteY11" fmla="*/ 50438 h 179916"/>
                <a:gd name="connsiteX12" fmla="*/ 87156 w 198078"/>
                <a:gd name="connsiteY12" fmla="*/ 179447 h 179916"/>
                <a:gd name="connsiteX13" fmla="*/ 102301 w 198078"/>
                <a:gd name="connsiteY13" fmla="*/ 191450 h 179916"/>
                <a:gd name="connsiteX14" fmla="*/ 117467 w 198078"/>
                <a:gd name="connsiteY14" fmla="*/ 179426 h 179916"/>
                <a:gd name="connsiteX15" fmla="*/ 155861 w 198078"/>
                <a:gd name="connsiteY15" fmla="*/ 50438 h 179916"/>
                <a:gd name="connsiteX16" fmla="*/ 174259 w 198078"/>
                <a:gd name="connsiteY16" fmla="*/ 178404 h 179916"/>
                <a:gd name="connsiteX17" fmla="*/ 189793 w 198078"/>
                <a:gd name="connsiteY17" fmla="*/ 191450 h 179916"/>
                <a:gd name="connsiteX18" fmla="*/ 204570 w 198078"/>
                <a:gd name="connsiteY18" fmla="*/ 176134 h 179916"/>
                <a:gd name="connsiteX19" fmla="*/ 203178 w 198078"/>
                <a:gd name="connsiteY19" fmla="*/ 165215 h 179916"/>
                <a:gd name="connsiteX20" fmla="*/ 178598 w 198078"/>
                <a:gd name="connsiteY20" fmla="*/ 20604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078" h="179916">
                  <a:moveTo>
                    <a:pt x="178598" y="20604"/>
                  </a:moveTo>
                  <a:cubicBezTo>
                    <a:pt x="176388" y="7701"/>
                    <a:pt x="168468" y="298"/>
                    <a:pt x="156843" y="298"/>
                  </a:cubicBezTo>
                  <a:cubicBezTo>
                    <a:pt x="146712" y="298"/>
                    <a:pt x="139979" y="5329"/>
                    <a:pt x="137380" y="14755"/>
                  </a:cubicBezTo>
                  <a:lnTo>
                    <a:pt x="102322" y="134501"/>
                  </a:lnTo>
                  <a:lnTo>
                    <a:pt x="67489" y="14694"/>
                  </a:lnTo>
                  <a:cubicBezTo>
                    <a:pt x="64521" y="5145"/>
                    <a:pt x="57972" y="298"/>
                    <a:pt x="48025" y="298"/>
                  </a:cubicBezTo>
                  <a:cubicBezTo>
                    <a:pt x="36237" y="298"/>
                    <a:pt x="28521" y="7517"/>
                    <a:pt x="26290" y="20604"/>
                  </a:cubicBezTo>
                  <a:lnTo>
                    <a:pt x="1711" y="165174"/>
                  </a:lnTo>
                  <a:cubicBezTo>
                    <a:pt x="606" y="171267"/>
                    <a:pt x="299" y="173619"/>
                    <a:pt x="299" y="176134"/>
                  </a:cubicBezTo>
                  <a:cubicBezTo>
                    <a:pt x="299" y="185582"/>
                    <a:pt x="5968" y="191450"/>
                    <a:pt x="15096" y="191450"/>
                  </a:cubicBezTo>
                  <a:cubicBezTo>
                    <a:pt x="23896" y="191450"/>
                    <a:pt x="29319" y="186747"/>
                    <a:pt x="30363" y="178322"/>
                  </a:cubicBezTo>
                  <a:lnTo>
                    <a:pt x="48987" y="50438"/>
                  </a:lnTo>
                  <a:lnTo>
                    <a:pt x="87156" y="179447"/>
                  </a:lnTo>
                  <a:cubicBezTo>
                    <a:pt x="89592" y="187401"/>
                    <a:pt x="94688" y="191450"/>
                    <a:pt x="102301" y="191450"/>
                  </a:cubicBezTo>
                  <a:cubicBezTo>
                    <a:pt x="110181" y="191450"/>
                    <a:pt x="115420" y="187238"/>
                    <a:pt x="117467" y="179426"/>
                  </a:cubicBezTo>
                  <a:lnTo>
                    <a:pt x="155861" y="50438"/>
                  </a:lnTo>
                  <a:lnTo>
                    <a:pt x="174259" y="178404"/>
                  </a:lnTo>
                  <a:cubicBezTo>
                    <a:pt x="175672" y="186931"/>
                    <a:pt x="181054" y="191450"/>
                    <a:pt x="189793" y="191450"/>
                  </a:cubicBezTo>
                  <a:cubicBezTo>
                    <a:pt x="198778" y="191450"/>
                    <a:pt x="204570" y="185438"/>
                    <a:pt x="204570" y="176134"/>
                  </a:cubicBezTo>
                  <a:cubicBezTo>
                    <a:pt x="204570" y="173660"/>
                    <a:pt x="204549" y="173497"/>
                    <a:pt x="203178" y="165215"/>
                  </a:cubicBezTo>
                  <a:lnTo>
                    <a:pt x="178598" y="20604"/>
                  </a:ln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58F589B1-35AB-4BC1-8342-4E47EC602F71}"/>
                </a:ext>
              </a:extLst>
            </p:cNvPr>
            <p:cNvSpPr/>
            <p:nvPr/>
          </p:nvSpPr>
          <p:spPr>
            <a:xfrm>
              <a:off x="9600565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72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4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49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71" y="39580"/>
                    <a:pt x="96141" y="60989"/>
                  </a:cubicBezTo>
                  <a:lnTo>
                    <a:pt x="30772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4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49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22C9FEFB-7283-4A09-8998-D27303958971}"/>
                </a:ext>
              </a:extLst>
            </p:cNvPr>
            <p:cNvSpPr/>
            <p:nvPr userDrawn="1"/>
          </p:nvSpPr>
          <p:spPr>
            <a:xfrm>
              <a:off x="9720721" y="6599257"/>
              <a:ext cx="54021" cy="179917"/>
            </a:xfrm>
            <a:custGeom>
              <a:avLst/>
              <a:gdLst>
                <a:gd name="connsiteX0" fmla="*/ 70906 w 54021"/>
                <a:gd name="connsiteY0" fmla="*/ 54998 h 179916"/>
                <a:gd name="connsiteX1" fmla="*/ 55864 w 54021"/>
                <a:gd name="connsiteY1" fmla="*/ 41318 h 179916"/>
                <a:gd name="connsiteX2" fmla="*/ 50645 w 54021"/>
                <a:gd name="connsiteY2" fmla="*/ 41318 h 179916"/>
                <a:gd name="connsiteX3" fmla="*/ 50645 w 54021"/>
                <a:gd name="connsiteY3" fmla="*/ 16166 h 179916"/>
                <a:gd name="connsiteX4" fmla="*/ 35602 w 54021"/>
                <a:gd name="connsiteY4" fmla="*/ 298 h 179916"/>
                <a:gd name="connsiteX5" fmla="*/ 20560 w 54021"/>
                <a:gd name="connsiteY5" fmla="*/ 16166 h 179916"/>
                <a:gd name="connsiteX6" fmla="*/ 20560 w 54021"/>
                <a:gd name="connsiteY6" fmla="*/ 41318 h 179916"/>
                <a:gd name="connsiteX7" fmla="*/ 15361 w 54021"/>
                <a:gd name="connsiteY7" fmla="*/ 41318 h 179916"/>
                <a:gd name="connsiteX8" fmla="*/ 299 w 54021"/>
                <a:gd name="connsiteY8" fmla="*/ 54998 h 179916"/>
                <a:gd name="connsiteX9" fmla="*/ 15361 w 54021"/>
                <a:gd name="connsiteY9" fmla="*/ 68433 h 179916"/>
                <a:gd name="connsiteX10" fmla="*/ 20560 w 54021"/>
                <a:gd name="connsiteY10" fmla="*/ 68433 h 179916"/>
                <a:gd name="connsiteX11" fmla="*/ 20560 w 54021"/>
                <a:gd name="connsiteY11" fmla="*/ 169407 h 179916"/>
                <a:gd name="connsiteX12" fmla="*/ 35602 w 54021"/>
                <a:gd name="connsiteY12" fmla="*/ 185254 h 179916"/>
                <a:gd name="connsiteX13" fmla="*/ 50645 w 54021"/>
                <a:gd name="connsiteY13" fmla="*/ 169407 h 179916"/>
                <a:gd name="connsiteX14" fmla="*/ 50645 w 54021"/>
                <a:gd name="connsiteY14" fmla="*/ 68433 h 179916"/>
                <a:gd name="connsiteX15" fmla="*/ 55864 w 54021"/>
                <a:gd name="connsiteY15" fmla="*/ 68433 h 179916"/>
                <a:gd name="connsiteX16" fmla="*/ 70906 w 54021"/>
                <a:gd name="connsiteY16" fmla="*/ 54998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021" h="179916">
                  <a:moveTo>
                    <a:pt x="70906" y="54998"/>
                  </a:moveTo>
                  <a:cubicBezTo>
                    <a:pt x="70906" y="46573"/>
                    <a:pt x="65135" y="41318"/>
                    <a:pt x="55864" y="41318"/>
                  </a:cubicBezTo>
                  <a:lnTo>
                    <a:pt x="50645" y="41318"/>
                  </a:lnTo>
                  <a:lnTo>
                    <a:pt x="50645" y="16166"/>
                  </a:lnTo>
                  <a:cubicBezTo>
                    <a:pt x="50645" y="6678"/>
                    <a:pt x="44607" y="298"/>
                    <a:pt x="35602" y="298"/>
                  </a:cubicBezTo>
                  <a:cubicBezTo>
                    <a:pt x="26597" y="298"/>
                    <a:pt x="20560" y="6678"/>
                    <a:pt x="20560" y="16166"/>
                  </a:cubicBezTo>
                  <a:lnTo>
                    <a:pt x="20560" y="41318"/>
                  </a:lnTo>
                  <a:lnTo>
                    <a:pt x="15361" y="41318"/>
                  </a:lnTo>
                  <a:cubicBezTo>
                    <a:pt x="6070" y="41318"/>
                    <a:pt x="299" y="46573"/>
                    <a:pt x="299" y="54998"/>
                  </a:cubicBezTo>
                  <a:cubicBezTo>
                    <a:pt x="299" y="63157"/>
                    <a:pt x="6213" y="68433"/>
                    <a:pt x="15361" y="68433"/>
                  </a:cubicBezTo>
                  <a:lnTo>
                    <a:pt x="20560" y="68433"/>
                  </a:lnTo>
                  <a:lnTo>
                    <a:pt x="20560" y="169407"/>
                  </a:lnTo>
                  <a:cubicBezTo>
                    <a:pt x="20560" y="178875"/>
                    <a:pt x="26597" y="185254"/>
                    <a:pt x="35602" y="185254"/>
                  </a:cubicBezTo>
                  <a:cubicBezTo>
                    <a:pt x="44607" y="185254"/>
                    <a:pt x="50645" y="178875"/>
                    <a:pt x="50645" y="169407"/>
                  </a:cubicBezTo>
                  <a:lnTo>
                    <a:pt x="50645" y="68433"/>
                  </a:lnTo>
                  <a:lnTo>
                    <a:pt x="55864" y="68433"/>
                  </a:lnTo>
                  <a:cubicBezTo>
                    <a:pt x="64991" y="68433"/>
                    <a:pt x="70906" y="63157"/>
                    <a:pt x="70906" y="54998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31B55111-7E5F-46E5-A795-5AC488562041}"/>
                </a:ext>
              </a:extLst>
            </p:cNvPr>
            <p:cNvSpPr/>
            <p:nvPr userDrawn="1"/>
          </p:nvSpPr>
          <p:spPr>
            <a:xfrm>
              <a:off x="9786253" y="6638661"/>
              <a:ext cx="126050" cy="143933"/>
            </a:xfrm>
            <a:custGeom>
              <a:avLst/>
              <a:gdLst>
                <a:gd name="connsiteX0" fmla="*/ 63150 w 126049"/>
                <a:gd name="connsiteY0" fmla="*/ 27413 h 143933"/>
                <a:gd name="connsiteX1" fmla="*/ 96141 w 126049"/>
                <a:gd name="connsiteY1" fmla="*/ 60989 h 143933"/>
                <a:gd name="connsiteX2" fmla="*/ 30793 w 126049"/>
                <a:gd name="connsiteY2" fmla="*/ 60989 h 143933"/>
                <a:gd name="connsiteX3" fmla="*/ 63150 w 126049"/>
                <a:gd name="connsiteY3" fmla="*/ 27413 h 143933"/>
                <a:gd name="connsiteX4" fmla="*/ 126533 w 126049"/>
                <a:gd name="connsiteY4" fmla="*/ 69292 h 143933"/>
                <a:gd name="connsiteX5" fmla="*/ 64235 w 126049"/>
                <a:gd name="connsiteY5" fmla="*/ 298 h 143933"/>
                <a:gd name="connsiteX6" fmla="*/ 299 w 126049"/>
                <a:gd name="connsiteY6" fmla="*/ 73606 h 143933"/>
                <a:gd name="connsiteX7" fmla="*/ 65032 w 126049"/>
                <a:gd name="connsiteY7" fmla="*/ 145850 h 143933"/>
                <a:gd name="connsiteX8" fmla="*/ 123831 w 126049"/>
                <a:gd name="connsiteY8" fmla="*/ 113808 h 143933"/>
                <a:gd name="connsiteX9" fmla="*/ 112022 w 126049"/>
                <a:gd name="connsiteY9" fmla="*/ 100393 h 143933"/>
                <a:gd name="connsiteX10" fmla="*/ 99825 w 126049"/>
                <a:gd name="connsiteY10" fmla="*/ 106385 h 143933"/>
                <a:gd name="connsiteX11" fmla="*/ 66670 w 126049"/>
                <a:gd name="connsiteY11" fmla="*/ 118736 h 143933"/>
                <a:gd name="connsiteX12" fmla="*/ 40842 w 126049"/>
                <a:gd name="connsiteY12" fmla="*/ 109104 h 143933"/>
                <a:gd name="connsiteX13" fmla="*/ 30732 w 126049"/>
                <a:gd name="connsiteY13" fmla="*/ 85671 h 143933"/>
                <a:gd name="connsiteX14" fmla="*/ 110140 w 126049"/>
                <a:gd name="connsiteY14" fmla="*/ 85671 h 143933"/>
                <a:gd name="connsiteX15" fmla="*/ 126533 w 126049"/>
                <a:gd name="connsiteY15" fmla="*/ 69292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49" h="143933">
                  <a:moveTo>
                    <a:pt x="63150" y="27413"/>
                  </a:moveTo>
                  <a:cubicBezTo>
                    <a:pt x="82122" y="27413"/>
                    <a:pt x="93992" y="39580"/>
                    <a:pt x="96141" y="60989"/>
                  </a:cubicBezTo>
                  <a:lnTo>
                    <a:pt x="30793" y="60989"/>
                  </a:lnTo>
                  <a:cubicBezTo>
                    <a:pt x="33412" y="38394"/>
                    <a:pt x="44014" y="27413"/>
                    <a:pt x="63150" y="27413"/>
                  </a:cubicBezTo>
                  <a:close/>
                  <a:moveTo>
                    <a:pt x="126533" y="69292"/>
                  </a:moveTo>
                  <a:cubicBezTo>
                    <a:pt x="126533" y="30603"/>
                    <a:pt x="99170" y="298"/>
                    <a:pt x="64235" y="298"/>
                  </a:cubicBezTo>
                  <a:cubicBezTo>
                    <a:pt x="27191" y="298"/>
                    <a:pt x="299" y="31134"/>
                    <a:pt x="299" y="73606"/>
                  </a:cubicBezTo>
                  <a:cubicBezTo>
                    <a:pt x="299" y="116813"/>
                    <a:pt x="26311" y="145850"/>
                    <a:pt x="65032" y="145850"/>
                  </a:cubicBezTo>
                  <a:cubicBezTo>
                    <a:pt x="90717" y="145850"/>
                    <a:pt x="123831" y="130309"/>
                    <a:pt x="123831" y="113808"/>
                  </a:cubicBezTo>
                  <a:cubicBezTo>
                    <a:pt x="123831" y="106528"/>
                    <a:pt x="118428" y="100393"/>
                    <a:pt x="112022" y="100393"/>
                  </a:cubicBezTo>
                  <a:cubicBezTo>
                    <a:pt x="108114" y="100393"/>
                    <a:pt x="104982" y="102316"/>
                    <a:pt x="99825" y="106385"/>
                  </a:cubicBezTo>
                  <a:cubicBezTo>
                    <a:pt x="88487" y="115382"/>
                    <a:pt x="79502" y="118736"/>
                    <a:pt x="66670" y="118736"/>
                  </a:cubicBezTo>
                  <a:cubicBezTo>
                    <a:pt x="55782" y="118736"/>
                    <a:pt x="47330" y="115587"/>
                    <a:pt x="40842" y="109104"/>
                  </a:cubicBezTo>
                  <a:cubicBezTo>
                    <a:pt x="34743" y="103011"/>
                    <a:pt x="31837" y="96406"/>
                    <a:pt x="30732" y="85671"/>
                  </a:cubicBezTo>
                  <a:lnTo>
                    <a:pt x="110140" y="85671"/>
                  </a:lnTo>
                  <a:cubicBezTo>
                    <a:pt x="121478" y="85671"/>
                    <a:pt x="126533" y="80620"/>
                    <a:pt x="126533" y="69292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E1907E0C-FC71-400C-9B0E-8F2EC97A2A66}"/>
                </a:ext>
              </a:extLst>
            </p:cNvPr>
            <p:cNvSpPr/>
            <p:nvPr/>
          </p:nvSpPr>
          <p:spPr>
            <a:xfrm>
              <a:off x="9924480" y="6638661"/>
              <a:ext cx="72028" cy="143933"/>
            </a:xfrm>
            <a:custGeom>
              <a:avLst/>
              <a:gdLst>
                <a:gd name="connsiteX0" fmla="*/ 73608 w 72028"/>
                <a:gd name="connsiteY0" fmla="*/ 15594 h 143933"/>
                <a:gd name="connsiteX1" fmla="*/ 57194 w 72028"/>
                <a:gd name="connsiteY1" fmla="*/ 298 h 143933"/>
                <a:gd name="connsiteX2" fmla="*/ 30384 w 72028"/>
                <a:gd name="connsiteY2" fmla="*/ 15124 h 143933"/>
                <a:gd name="connsiteX3" fmla="*/ 15341 w 72028"/>
                <a:gd name="connsiteY3" fmla="*/ 298 h 143933"/>
                <a:gd name="connsiteX4" fmla="*/ 299 w 72028"/>
                <a:gd name="connsiteY4" fmla="*/ 16146 h 143933"/>
                <a:gd name="connsiteX5" fmla="*/ 299 w 72028"/>
                <a:gd name="connsiteY5" fmla="*/ 130003 h 143933"/>
                <a:gd name="connsiteX6" fmla="*/ 15341 w 72028"/>
                <a:gd name="connsiteY6" fmla="*/ 145850 h 143933"/>
                <a:gd name="connsiteX7" fmla="*/ 30404 w 72028"/>
                <a:gd name="connsiteY7" fmla="*/ 130003 h 143933"/>
                <a:gd name="connsiteX8" fmla="*/ 30404 w 72028"/>
                <a:gd name="connsiteY8" fmla="*/ 66061 h 143933"/>
                <a:gd name="connsiteX9" fmla="*/ 56335 w 72028"/>
                <a:gd name="connsiteY9" fmla="*/ 31646 h 143933"/>
                <a:gd name="connsiteX10" fmla="*/ 73608 w 72028"/>
                <a:gd name="connsiteY10" fmla="*/ 15594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28" h="143933">
                  <a:moveTo>
                    <a:pt x="73608" y="15594"/>
                  </a:moveTo>
                  <a:cubicBezTo>
                    <a:pt x="73608" y="6883"/>
                    <a:pt x="66547" y="298"/>
                    <a:pt x="57194" y="298"/>
                  </a:cubicBezTo>
                  <a:cubicBezTo>
                    <a:pt x="47841" y="298"/>
                    <a:pt x="38058" y="5860"/>
                    <a:pt x="30384" y="15124"/>
                  </a:cubicBezTo>
                  <a:cubicBezTo>
                    <a:pt x="29954" y="6208"/>
                    <a:pt x="24019" y="298"/>
                    <a:pt x="15341" y="298"/>
                  </a:cubicBezTo>
                  <a:cubicBezTo>
                    <a:pt x="6357" y="298"/>
                    <a:pt x="299" y="6658"/>
                    <a:pt x="299" y="16146"/>
                  </a:cubicBezTo>
                  <a:lnTo>
                    <a:pt x="299" y="130003"/>
                  </a:lnTo>
                  <a:cubicBezTo>
                    <a:pt x="299" y="139470"/>
                    <a:pt x="6357" y="145850"/>
                    <a:pt x="15341" y="145850"/>
                  </a:cubicBezTo>
                  <a:cubicBezTo>
                    <a:pt x="24346" y="145850"/>
                    <a:pt x="30404" y="139470"/>
                    <a:pt x="30404" y="130003"/>
                  </a:cubicBezTo>
                  <a:lnTo>
                    <a:pt x="30404" y="66061"/>
                  </a:lnTo>
                  <a:cubicBezTo>
                    <a:pt x="30404" y="46900"/>
                    <a:pt x="39164" y="35326"/>
                    <a:pt x="56335" y="31646"/>
                  </a:cubicBezTo>
                  <a:cubicBezTo>
                    <a:pt x="60612" y="30828"/>
                    <a:pt x="73608" y="28292"/>
                    <a:pt x="73608" y="15594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4" name="Volný tvar: obrazec 23">
              <a:extLst>
                <a:ext uri="{FF2B5EF4-FFF2-40B4-BE49-F238E27FC236}">
                  <a16:creationId xmlns:a16="http://schemas.microsoft.com/office/drawing/2014/main" id="{DA102036-819B-4837-968E-3454C56363B9}"/>
                </a:ext>
              </a:extLst>
            </p:cNvPr>
            <p:cNvSpPr/>
            <p:nvPr/>
          </p:nvSpPr>
          <p:spPr>
            <a:xfrm>
              <a:off x="9166481" y="6537388"/>
              <a:ext cx="162064" cy="71967"/>
            </a:xfrm>
            <a:custGeom>
              <a:avLst/>
              <a:gdLst>
                <a:gd name="connsiteX0" fmla="*/ 119554 w 162064"/>
                <a:gd name="connsiteY0" fmla="*/ 781 h 71966"/>
                <a:gd name="connsiteX1" fmla="*/ 299 w 162064"/>
                <a:gd name="connsiteY1" fmla="*/ 67382 h 71966"/>
                <a:gd name="connsiteX2" fmla="*/ 22361 w 162064"/>
                <a:gd name="connsiteY2" fmla="*/ 77892 h 71966"/>
                <a:gd name="connsiteX3" fmla="*/ 121334 w 162064"/>
                <a:gd name="connsiteY3" fmla="*/ 24133 h 71966"/>
                <a:gd name="connsiteX4" fmla="*/ 165991 w 162064"/>
                <a:gd name="connsiteY4" fmla="*/ 26853 h 71966"/>
                <a:gd name="connsiteX5" fmla="*/ 170924 w 162064"/>
                <a:gd name="connsiteY5" fmla="*/ 3869 h 71966"/>
                <a:gd name="connsiteX6" fmla="*/ 119554 w 162064"/>
                <a:gd name="connsiteY6" fmla="*/ 781 h 7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64" h="71966">
                  <a:moveTo>
                    <a:pt x="119554" y="781"/>
                  </a:moveTo>
                  <a:cubicBezTo>
                    <a:pt x="65688" y="4380"/>
                    <a:pt x="22586" y="29900"/>
                    <a:pt x="299" y="67382"/>
                  </a:cubicBezTo>
                  <a:lnTo>
                    <a:pt x="22361" y="77892"/>
                  </a:lnTo>
                  <a:cubicBezTo>
                    <a:pt x="40678" y="47465"/>
                    <a:pt x="76125" y="27139"/>
                    <a:pt x="121334" y="24133"/>
                  </a:cubicBezTo>
                  <a:cubicBezTo>
                    <a:pt x="137257" y="23070"/>
                    <a:pt x="152197" y="24031"/>
                    <a:pt x="165991" y="26853"/>
                  </a:cubicBezTo>
                  <a:lnTo>
                    <a:pt x="170924" y="3869"/>
                  </a:lnTo>
                  <a:cubicBezTo>
                    <a:pt x="154940" y="638"/>
                    <a:pt x="137748" y="-425"/>
                    <a:pt x="119554" y="781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5" name="Volný tvar: obrazec 24">
              <a:extLst>
                <a:ext uri="{FF2B5EF4-FFF2-40B4-BE49-F238E27FC236}">
                  <a16:creationId xmlns:a16="http://schemas.microsoft.com/office/drawing/2014/main" id="{3C90D3BC-1534-4BBA-BE47-2FF67476AA2B}"/>
                </a:ext>
              </a:extLst>
            </p:cNvPr>
            <p:cNvSpPr/>
            <p:nvPr/>
          </p:nvSpPr>
          <p:spPr>
            <a:xfrm>
              <a:off x="9123851" y="6495597"/>
              <a:ext cx="216085" cy="89958"/>
            </a:xfrm>
            <a:custGeom>
              <a:avLst/>
              <a:gdLst>
                <a:gd name="connsiteX0" fmla="*/ 162369 w 216085"/>
                <a:gd name="connsiteY0" fmla="*/ 23903 h 89958"/>
                <a:gd name="connsiteX1" fmla="*/ 217688 w 216085"/>
                <a:gd name="connsiteY1" fmla="*/ 28218 h 89958"/>
                <a:gd name="connsiteX2" fmla="*/ 223050 w 216085"/>
                <a:gd name="connsiteY2" fmla="*/ 5377 h 89958"/>
                <a:gd name="connsiteX3" fmla="*/ 161284 w 216085"/>
                <a:gd name="connsiteY3" fmla="*/ 510 h 89958"/>
                <a:gd name="connsiteX4" fmla="*/ 24694 w 216085"/>
                <a:gd name="connsiteY4" fmla="*/ 56416 h 89958"/>
                <a:gd name="connsiteX5" fmla="*/ 299 w 216085"/>
                <a:gd name="connsiteY5" fmla="*/ 88868 h 89958"/>
                <a:gd name="connsiteX6" fmla="*/ 22422 w 216085"/>
                <a:gd name="connsiteY6" fmla="*/ 99419 h 89958"/>
                <a:gd name="connsiteX7" fmla="*/ 162369 w 216085"/>
                <a:gd name="connsiteY7" fmla="*/ 23903 h 8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85" h="89958">
                  <a:moveTo>
                    <a:pt x="162369" y="23903"/>
                  </a:moveTo>
                  <a:cubicBezTo>
                    <a:pt x="181300" y="23146"/>
                    <a:pt x="199903" y="24619"/>
                    <a:pt x="217688" y="28218"/>
                  </a:cubicBezTo>
                  <a:lnTo>
                    <a:pt x="223050" y="5377"/>
                  </a:lnTo>
                  <a:cubicBezTo>
                    <a:pt x="203158" y="1328"/>
                    <a:pt x="182385" y="-328"/>
                    <a:pt x="161284" y="510"/>
                  </a:cubicBezTo>
                  <a:cubicBezTo>
                    <a:pt x="105289" y="2800"/>
                    <a:pt x="58053" y="22124"/>
                    <a:pt x="24694" y="56416"/>
                  </a:cubicBezTo>
                  <a:cubicBezTo>
                    <a:pt x="15116" y="66252"/>
                    <a:pt x="6971" y="77171"/>
                    <a:pt x="299" y="88868"/>
                  </a:cubicBezTo>
                  <a:lnTo>
                    <a:pt x="22422" y="99419"/>
                  </a:lnTo>
                  <a:cubicBezTo>
                    <a:pt x="48005" y="55169"/>
                    <a:pt x="98188" y="26520"/>
                    <a:pt x="162369" y="23903"/>
                  </a:cubicBezTo>
                </a:path>
              </a:pathLst>
            </a:custGeom>
            <a:solidFill>
              <a:srgbClr val="C30079"/>
            </a:solidFill>
            <a:ln w="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6" name="Volný tvar: obrazec 25">
              <a:extLst>
                <a:ext uri="{FF2B5EF4-FFF2-40B4-BE49-F238E27FC236}">
                  <a16:creationId xmlns:a16="http://schemas.microsoft.com/office/drawing/2014/main" id="{1344E3FE-C4D7-41E5-AE0E-8DFFDBD72033}"/>
                </a:ext>
              </a:extLst>
            </p:cNvPr>
            <p:cNvSpPr/>
            <p:nvPr/>
          </p:nvSpPr>
          <p:spPr>
            <a:xfrm>
              <a:off x="11059386" y="6698053"/>
              <a:ext cx="18007" cy="17992"/>
            </a:xfrm>
            <a:custGeom>
              <a:avLst/>
              <a:gdLst>
                <a:gd name="connsiteX0" fmla="*/ 501 w 0"/>
                <a:gd name="connsiteY0" fmla="*/ 463 h 0"/>
                <a:gd name="connsiteX1" fmla="*/ 464 w 0"/>
                <a:gd name="connsiteY1" fmla="*/ 4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501" y="463"/>
                  </a:moveTo>
                  <a:cubicBezTo>
                    <a:pt x="488" y="468"/>
                    <a:pt x="476" y="475"/>
                    <a:pt x="464" y="480"/>
                  </a:cubicBez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0CFCE676-FE10-4268-8BE7-7555E3B42B78}"/>
                </a:ext>
              </a:extLst>
            </p:cNvPr>
            <p:cNvSpPr/>
            <p:nvPr/>
          </p:nvSpPr>
          <p:spPr>
            <a:xfrm>
              <a:off x="10389287" y="6594247"/>
              <a:ext cx="162064" cy="179917"/>
            </a:xfrm>
            <a:custGeom>
              <a:avLst/>
              <a:gdLst>
                <a:gd name="connsiteX0" fmla="*/ 31020 w 162064"/>
                <a:gd name="connsiteY0" fmla="*/ 463 h 179916"/>
                <a:gd name="connsiteX1" fmla="*/ 89234 w 162064"/>
                <a:gd name="connsiteY1" fmla="*/ 151367 h 179916"/>
                <a:gd name="connsiteX2" fmla="*/ 147450 w 162064"/>
                <a:gd name="connsiteY2" fmla="*/ 463 h 179916"/>
                <a:gd name="connsiteX3" fmla="*/ 169246 w 162064"/>
                <a:gd name="connsiteY3" fmla="*/ 463 h 179916"/>
                <a:gd name="connsiteX4" fmla="*/ 177491 w 162064"/>
                <a:gd name="connsiteY4" fmla="*/ 186045 h 179916"/>
                <a:gd name="connsiteX5" fmla="*/ 157014 w 162064"/>
                <a:gd name="connsiteY5" fmla="*/ 186045 h 179916"/>
                <a:gd name="connsiteX6" fmla="*/ 150633 w 162064"/>
                <a:gd name="connsiteY6" fmla="*/ 37519 h 179916"/>
                <a:gd name="connsiteX7" fmla="*/ 99072 w 162064"/>
                <a:gd name="connsiteY7" fmla="*/ 172022 h 179916"/>
                <a:gd name="connsiteX8" fmla="*/ 79398 w 162064"/>
                <a:gd name="connsiteY8" fmla="*/ 178367 h 179916"/>
                <a:gd name="connsiteX9" fmla="*/ 25441 w 162064"/>
                <a:gd name="connsiteY9" fmla="*/ 38594 h 179916"/>
                <a:gd name="connsiteX10" fmla="*/ 19591 w 162064"/>
                <a:gd name="connsiteY10" fmla="*/ 186045 h 179916"/>
                <a:gd name="connsiteX11" fmla="*/ 464 w 162064"/>
                <a:gd name="connsiteY11" fmla="*/ 186045 h 179916"/>
                <a:gd name="connsiteX12" fmla="*/ 8694 w 162064"/>
                <a:gd name="connsiteY12" fmla="*/ 463 h 179916"/>
                <a:gd name="connsiteX13" fmla="*/ 31020 w 162064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064" h="179916">
                  <a:moveTo>
                    <a:pt x="31020" y="463"/>
                  </a:moveTo>
                  <a:lnTo>
                    <a:pt x="89234" y="151367"/>
                  </a:lnTo>
                  <a:lnTo>
                    <a:pt x="147450" y="463"/>
                  </a:lnTo>
                  <a:lnTo>
                    <a:pt x="169246" y="463"/>
                  </a:lnTo>
                  <a:lnTo>
                    <a:pt x="177491" y="186045"/>
                  </a:lnTo>
                  <a:lnTo>
                    <a:pt x="157014" y="186045"/>
                  </a:lnTo>
                  <a:lnTo>
                    <a:pt x="150633" y="37519"/>
                  </a:lnTo>
                  <a:lnTo>
                    <a:pt x="99072" y="172022"/>
                  </a:lnTo>
                  <a:cubicBezTo>
                    <a:pt x="96949" y="177565"/>
                    <a:pt x="89765" y="178367"/>
                    <a:pt x="79398" y="178367"/>
                  </a:cubicBezTo>
                  <a:lnTo>
                    <a:pt x="25441" y="38594"/>
                  </a:lnTo>
                  <a:lnTo>
                    <a:pt x="19591" y="186045"/>
                  </a:lnTo>
                  <a:lnTo>
                    <a:pt x="464" y="186045"/>
                  </a:lnTo>
                  <a:lnTo>
                    <a:pt x="8694" y="463"/>
                  </a:lnTo>
                  <a:lnTo>
                    <a:pt x="31020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32D7F688-3413-4BB5-A5A2-9356B336A6D2}"/>
                </a:ext>
              </a:extLst>
            </p:cNvPr>
            <p:cNvSpPr/>
            <p:nvPr/>
          </p:nvSpPr>
          <p:spPr>
            <a:xfrm>
              <a:off x="10651371" y="6594247"/>
              <a:ext cx="108043" cy="179917"/>
            </a:xfrm>
            <a:custGeom>
              <a:avLst/>
              <a:gdLst>
                <a:gd name="connsiteX0" fmla="*/ 110241 w 108042"/>
                <a:gd name="connsiteY0" fmla="*/ 463 h 179916"/>
                <a:gd name="connsiteX1" fmla="*/ 110241 w 108042"/>
                <a:gd name="connsiteY1" fmla="*/ 10518 h 179916"/>
                <a:gd name="connsiteX2" fmla="*/ 104133 w 108042"/>
                <a:gd name="connsiteY2" fmla="*/ 17409 h 179916"/>
                <a:gd name="connsiteX3" fmla="*/ 20924 w 108042"/>
                <a:gd name="connsiteY3" fmla="*/ 17409 h 179916"/>
                <a:gd name="connsiteX4" fmla="*/ 20924 w 108042"/>
                <a:gd name="connsiteY4" fmla="*/ 80405 h 179916"/>
                <a:gd name="connsiteX5" fmla="*/ 97207 w 108042"/>
                <a:gd name="connsiteY5" fmla="*/ 80405 h 179916"/>
                <a:gd name="connsiteX6" fmla="*/ 97207 w 108042"/>
                <a:gd name="connsiteY6" fmla="*/ 96033 h 179916"/>
                <a:gd name="connsiteX7" fmla="*/ 20924 w 108042"/>
                <a:gd name="connsiteY7" fmla="*/ 96033 h 179916"/>
                <a:gd name="connsiteX8" fmla="*/ 20924 w 108042"/>
                <a:gd name="connsiteY8" fmla="*/ 169100 h 179916"/>
                <a:gd name="connsiteX9" fmla="*/ 109695 w 108042"/>
                <a:gd name="connsiteY9" fmla="*/ 169100 h 179916"/>
                <a:gd name="connsiteX10" fmla="*/ 115818 w 108042"/>
                <a:gd name="connsiteY10" fmla="*/ 175990 h 179916"/>
                <a:gd name="connsiteX11" fmla="*/ 115818 w 108042"/>
                <a:gd name="connsiteY11" fmla="*/ 186045 h 179916"/>
                <a:gd name="connsiteX12" fmla="*/ 464 w 108042"/>
                <a:gd name="connsiteY12" fmla="*/ 186045 h 179916"/>
                <a:gd name="connsiteX13" fmla="*/ 464 w 108042"/>
                <a:gd name="connsiteY13" fmla="*/ 463 h 179916"/>
                <a:gd name="connsiteX14" fmla="*/ 110241 w 108042"/>
                <a:gd name="connsiteY14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2" h="179916">
                  <a:moveTo>
                    <a:pt x="110241" y="463"/>
                  </a:moveTo>
                  <a:lnTo>
                    <a:pt x="110241" y="10518"/>
                  </a:lnTo>
                  <a:cubicBezTo>
                    <a:pt x="110241" y="15834"/>
                    <a:pt x="108377" y="17409"/>
                    <a:pt x="104133" y="17409"/>
                  </a:cubicBezTo>
                  <a:lnTo>
                    <a:pt x="20924" y="17409"/>
                  </a:lnTo>
                  <a:lnTo>
                    <a:pt x="20924" y="80405"/>
                  </a:lnTo>
                  <a:lnTo>
                    <a:pt x="97207" y="80405"/>
                  </a:lnTo>
                  <a:lnTo>
                    <a:pt x="97207" y="96033"/>
                  </a:lnTo>
                  <a:lnTo>
                    <a:pt x="20924" y="96033"/>
                  </a:lnTo>
                  <a:lnTo>
                    <a:pt x="20924" y="169100"/>
                  </a:lnTo>
                  <a:lnTo>
                    <a:pt x="109695" y="169100"/>
                  </a:lnTo>
                  <a:cubicBezTo>
                    <a:pt x="113696" y="169100"/>
                    <a:pt x="115818" y="170690"/>
                    <a:pt x="115818" y="175990"/>
                  </a:cubicBezTo>
                  <a:lnTo>
                    <a:pt x="115818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11024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20DE7A91-170E-4178-8365-BDE380A4A5E5}"/>
                </a:ext>
              </a:extLst>
            </p:cNvPr>
            <p:cNvSpPr/>
            <p:nvPr/>
          </p:nvSpPr>
          <p:spPr>
            <a:xfrm>
              <a:off x="10841947" y="6592929"/>
              <a:ext cx="126050" cy="179917"/>
            </a:xfrm>
            <a:custGeom>
              <a:avLst/>
              <a:gdLst>
                <a:gd name="connsiteX0" fmla="*/ 20924 w 126049"/>
                <a:gd name="connsiteY0" fmla="*/ 166980 h 179916"/>
                <a:gd name="connsiteX1" fmla="*/ 51495 w 126049"/>
                <a:gd name="connsiteY1" fmla="*/ 172007 h 179916"/>
                <a:gd name="connsiteX2" fmla="*/ 120608 w 126049"/>
                <a:gd name="connsiteY2" fmla="*/ 98683 h 179916"/>
                <a:gd name="connsiteX3" fmla="*/ 53359 w 126049"/>
                <a:gd name="connsiteY3" fmla="*/ 17409 h 179916"/>
                <a:gd name="connsiteX4" fmla="*/ 20924 w 126049"/>
                <a:gd name="connsiteY4" fmla="*/ 18726 h 179916"/>
                <a:gd name="connsiteX5" fmla="*/ 464 w 126049"/>
                <a:gd name="connsiteY5" fmla="*/ 1781 h 179916"/>
                <a:gd name="connsiteX6" fmla="*/ 57088 w 126049"/>
                <a:gd name="connsiteY6" fmla="*/ 463 h 179916"/>
                <a:gd name="connsiteX7" fmla="*/ 142403 w 126049"/>
                <a:gd name="connsiteY7" fmla="*/ 95231 h 179916"/>
                <a:gd name="connsiteX8" fmla="*/ 49904 w 126049"/>
                <a:gd name="connsiteY8" fmla="*/ 188695 h 179916"/>
                <a:gd name="connsiteX9" fmla="*/ 464 w 126049"/>
                <a:gd name="connsiteY9" fmla="*/ 186575 h 179916"/>
                <a:gd name="connsiteX10" fmla="*/ 464 w 126049"/>
                <a:gd name="connsiteY10" fmla="*/ 1781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0924" y="166980"/>
                  </a:moveTo>
                  <a:cubicBezTo>
                    <a:pt x="20924" y="170690"/>
                    <a:pt x="28108" y="172007"/>
                    <a:pt x="51495" y="172007"/>
                  </a:cubicBezTo>
                  <a:cubicBezTo>
                    <a:pt x="89780" y="172007"/>
                    <a:pt x="120608" y="153487"/>
                    <a:pt x="120608" y="98683"/>
                  </a:cubicBezTo>
                  <a:cubicBezTo>
                    <a:pt x="120608" y="53935"/>
                    <a:pt x="105452" y="17409"/>
                    <a:pt x="53359" y="17409"/>
                  </a:cubicBezTo>
                  <a:cubicBezTo>
                    <a:pt x="41932" y="17409"/>
                    <a:pt x="32368" y="17666"/>
                    <a:pt x="20924" y="18726"/>
                  </a:cubicBezTo>
                  <a:close/>
                  <a:moveTo>
                    <a:pt x="464" y="1781"/>
                  </a:moveTo>
                  <a:cubicBezTo>
                    <a:pt x="19863" y="721"/>
                    <a:pt x="37142" y="463"/>
                    <a:pt x="57088" y="463"/>
                  </a:cubicBezTo>
                  <a:cubicBezTo>
                    <a:pt x="110241" y="463"/>
                    <a:pt x="142403" y="33551"/>
                    <a:pt x="142403" y="95231"/>
                  </a:cubicBezTo>
                  <a:cubicBezTo>
                    <a:pt x="142403" y="156395"/>
                    <a:pt x="106786" y="188695"/>
                    <a:pt x="49904" y="188695"/>
                  </a:cubicBezTo>
                  <a:cubicBezTo>
                    <a:pt x="33944" y="188695"/>
                    <a:pt x="18272" y="188165"/>
                    <a:pt x="464" y="186575"/>
                  </a:cubicBezTo>
                  <a:lnTo>
                    <a:pt x="464" y="1781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0" name="Volný tvar: obrazec 29">
              <a:extLst>
                <a:ext uri="{FF2B5EF4-FFF2-40B4-BE49-F238E27FC236}">
                  <a16:creationId xmlns:a16="http://schemas.microsoft.com/office/drawing/2014/main" id="{786CC07A-8608-40BC-8389-D2C8427FCFE8}"/>
                </a:ext>
              </a:extLst>
            </p:cNvPr>
            <p:cNvSpPr/>
            <p:nvPr/>
          </p:nvSpPr>
          <p:spPr>
            <a:xfrm>
              <a:off x="11062562" y="6594247"/>
              <a:ext cx="18007" cy="179917"/>
            </a:xfrm>
            <a:custGeom>
              <a:avLst/>
              <a:gdLst>
                <a:gd name="connsiteX0" fmla="*/ 464 w 18007"/>
                <a:gd name="connsiteY0" fmla="*/ 186045 h 179916"/>
                <a:gd name="connsiteX1" fmla="*/ 20925 w 18007"/>
                <a:gd name="connsiteY1" fmla="*/ 186045 h 179916"/>
                <a:gd name="connsiteX2" fmla="*/ 20925 w 18007"/>
                <a:gd name="connsiteY2" fmla="*/ 463 h 179916"/>
                <a:gd name="connsiteX3" fmla="*/ 464 w 18007"/>
                <a:gd name="connsiteY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7" h="179916">
                  <a:moveTo>
                    <a:pt x="464" y="186045"/>
                  </a:moveTo>
                  <a:lnTo>
                    <a:pt x="20925" y="186045"/>
                  </a:lnTo>
                  <a:lnTo>
                    <a:pt x="20925" y="463"/>
                  </a:lnTo>
                  <a:lnTo>
                    <a:pt x="464" y="463"/>
                  </a:lnTo>
                  <a:close/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1" name="Volný tvar: obrazec 30">
              <a:extLst>
                <a:ext uri="{FF2B5EF4-FFF2-40B4-BE49-F238E27FC236}">
                  <a16:creationId xmlns:a16="http://schemas.microsoft.com/office/drawing/2014/main" id="{FC61AF34-23CC-47E3-AA82-88347E7F7B61}"/>
                </a:ext>
              </a:extLst>
            </p:cNvPr>
            <p:cNvSpPr/>
            <p:nvPr/>
          </p:nvSpPr>
          <p:spPr>
            <a:xfrm>
              <a:off x="11150546" y="6594247"/>
              <a:ext cx="144057" cy="179917"/>
            </a:xfrm>
            <a:custGeom>
              <a:avLst/>
              <a:gdLst>
                <a:gd name="connsiteX0" fmla="*/ 45917 w 144056"/>
                <a:gd name="connsiteY0" fmla="*/ 114038 h 179916"/>
                <a:gd name="connsiteX1" fmla="*/ 105724 w 144056"/>
                <a:gd name="connsiteY1" fmla="*/ 114038 h 179916"/>
                <a:gd name="connsiteX2" fmla="*/ 76488 w 144056"/>
                <a:gd name="connsiteY2" fmla="*/ 24284 h 179916"/>
                <a:gd name="connsiteX3" fmla="*/ 87642 w 144056"/>
                <a:gd name="connsiteY3" fmla="*/ 463 h 179916"/>
                <a:gd name="connsiteX4" fmla="*/ 152496 w 144056"/>
                <a:gd name="connsiteY4" fmla="*/ 186045 h 179916"/>
                <a:gd name="connsiteX5" fmla="*/ 138674 w 144056"/>
                <a:gd name="connsiteY5" fmla="*/ 186045 h 179916"/>
                <a:gd name="connsiteX6" fmla="*/ 127246 w 144056"/>
                <a:gd name="connsiteY6" fmla="*/ 179170 h 179916"/>
                <a:gd name="connsiteX7" fmla="*/ 110771 w 144056"/>
                <a:gd name="connsiteY7" fmla="*/ 129121 h 179916"/>
                <a:gd name="connsiteX8" fmla="*/ 41128 w 144056"/>
                <a:gd name="connsiteY8" fmla="*/ 129121 h 179916"/>
                <a:gd name="connsiteX9" fmla="*/ 24380 w 144056"/>
                <a:gd name="connsiteY9" fmla="*/ 179170 h 179916"/>
                <a:gd name="connsiteX10" fmla="*/ 13482 w 144056"/>
                <a:gd name="connsiteY10" fmla="*/ 186045 h 179916"/>
                <a:gd name="connsiteX11" fmla="*/ 464 w 144056"/>
                <a:gd name="connsiteY11" fmla="*/ 186045 h 179916"/>
                <a:gd name="connsiteX12" fmla="*/ 67439 w 144056"/>
                <a:gd name="connsiteY12" fmla="*/ 463 h 179916"/>
                <a:gd name="connsiteX13" fmla="*/ 87642 w 144056"/>
                <a:gd name="connsiteY13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56" h="179916">
                  <a:moveTo>
                    <a:pt x="45917" y="114038"/>
                  </a:moveTo>
                  <a:lnTo>
                    <a:pt x="105724" y="114038"/>
                  </a:lnTo>
                  <a:lnTo>
                    <a:pt x="76488" y="24284"/>
                  </a:lnTo>
                  <a:close/>
                  <a:moveTo>
                    <a:pt x="87642" y="463"/>
                  </a:moveTo>
                  <a:lnTo>
                    <a:pt x="152496" y="186045"/>
                  </a:lnTo>
                  <a:lnTo>
                    <a:pt x="138674" y="186045"/>
                  </a:lnTo>
                  <a:cubicBezTo>
                    <a:pt x="131778" y="186045"/>
                    <a:pt x="128852" y="184470"/>
                    <a:pt x="127246" y="179170"/>
                  </a:cubicBezTo>
                  <a:lnTo>
                    <a:pt x="110771" y="129121"/>
                  </a:lnTo>
                  <a:lnTo>
                    <a:pt x="41128" y="129121"/>
                  </a:lnTo>
                  <a:lnTo>
                    <a:pt x="24380" y="179170"/>
                  </a:lnTo>
                  <a:cubicBezTo>
                    <a:pt x="22788" y="184197"/>
                    <a:pt x="19863" y="186045"/>
                    <a:pt x="13482" y="186045"/>
                  </a:cubicBezTo>
                  <a:lnTo>
                    <a:pt x="464" y="186045"/>
                  </a:lnTo>
                  <a:lnTo>
                    <a:pt x="67439" y="463"/>
                  </a:lnTo>
                  <a:lnTo>
                    <a:pt x="87642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2" name="Volný tvar: obrazec 31">
              <a:extLst>
                <a:ext uri="{FF2B5EF4-FFF2-40B4-BE49-F238E27FC236}">
                  <a16:creationId xmlns:a16="http://schemas.microsoft.com/office/drawing/2014/main" id="{D29F1188-0D4A-4204-B740-2690AC373194}"/>
                </a:ext>
              </a:extLst>
            </p:cNvPr>
            <p:cNvSpPr/>
            <p:nvPr/>
          </p:nvSpPr>
          <p:spPr>
            <a:xfrm>
              <a:off x="11370100" y="6594247"/>
              <a:ext cx="126050" cy="179917"/>
            </a:xfrm>
            <a:custGeom>
              <a:avLst/>
              <a:gdLst>
                <a:gd name="connsiteX0" fmla="*/ 22001 w 126049"/>
                <a:gd name="connsiteY0" fmla="*/ 463 h 179916"/>
                <a:gd name="connsiteX1" fmla="*/ 114228 w 126049"/>
                <a:gd name="connsiteY1" fmla="*/ 148187 h 179916"/>
                <a:gd name="connsiteX2" fmla="*/ 114228 w 126049"/>
                <a:gd name="connsiteY2" fmla="*/ 463 h 179916"/>
                <a:gd name="connsiteX3" fmla="*/ 133098 w 126049"/>
                <a:gd name="connsiteY3" fmla="*/ 463 h 179916"/>
                <a:gd name="connsiteX4" fmla="*/ 133098 w 126049"/>
                <a:gd name="connsiteY4" fmla="*/ 188953 h 179916"/>
                <a:gd name="connsiteX5" fmla="*/ 113167 w 126049"/>
                <a:gd name="connsiteY5" fmla="*/ 183925 h 179916"/>
                <a:gd name="connsiteX6" fmla="*/ 19864 w 126049"/>
                <a:gd name="connsiteY6" fmla="*/ 33567 h 179916"/>
                <a:gd name="connsiteX7" fmla="*/ 19864 w 126049"/>
                <a:gd name="connsiteY7" fmla="*/ 186045 h 179916"/>
                <a:gd name="connsiteX8" fmla="*/ 464 w 126049"/>
                <a:gd name="connsiteY8" fmla="*/ 186045 h 179916"/>
                <a:gd name="connsiteX9" fmla="*/ 464 w 126049"/>
                <a:gd name="connsiteY9" fmla="*/ 463 h 179916"/>
                <a:gd name="connsiteX10" fmla="*/ 22001 w 126049"/>
                <a:gd name="connsiteY10" fmla="*/ 463 h 17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49" h="179916">
                  <a:moveTo>
                    <a:pt x="22001" y="463"/>
                  </a:moveTo>
                  <a:lnTo>
                    <a:pt x="114228" y="148187"/>
                  </a:lnTo>
                  <a:lnTo>
                    <a:pt x="114228" y="463"/>
                  </a:lnTo>
                  <a:lnTo>
                    <a:pt x="133098" y="463"/>
                  </a:lnTo>
                  <a:lnTo>
                    <a:pt x="133098" y="188953"/>
                  </a:lnTo>
                  <a:cubicBezTo>
                    <a:pt x="119547" y="188953"/>
                    <a:pt x="115561" y="187908"/>
                    <a:pt x="113167" y="183925"/>
                  </a:cubicBezTo>
                  <a:lnTo>
                    <a:pt x="19864" y="33567"/>
                  </a:lnTo>
                  <a:lnTo>
                    <a:pt x="19864" y="186045"/>
                  </a:lnTo>
                  <a:lnTo>
                    <a:pt x="464" y="186045"/>
                  </a:lnTo>
                  <a:lnTo>
                    <a:pt x="464" y="463"/>
                  </a:lnTo>
                  <a:lnTo>
                    <a:pt x="22001" y="463"/>
                  </a:lnTo>
                </a:path>
              </a:pathLst>
            </a:custGeom>
            <a:solidFill>
              <a:srgbClr val="1E5AA2"/>
            </a:solidFill>
            <a:ln w="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3" name="Volný tvar: obrazec 32">
              <a:extLst>
                <a:ext uri="{FF2B5EF4-FFF2-40B4-BE49-F238E27FC236}">
                  <a16:creationId xmlns:a16="http://schemas.microsoft.com/office/drawing/2014/main" id="{E683BAC0-8D05-4E9B-BF2B-2C645FA41E93}"/>
                </a:ext>
              </a:extLst>
            </p:cNvPr>
            <p:cNvSpPr/>
            <p:nvPr/>
          </p:nvSpPr>
          <p:spPr>
            <a:xfrm>
              <a:off x="10096382" y="6644351"/>
              <a:ext cx="72028" cy="125942"/>
            </a:xfrm>
            <a:custGeom>
              <a:avLst/>
              <a:gdLst>
                <a:gd name="connsiteX0" fmla="*/ 19492 w 72028"/>
                <a:gd name="connsiteY0" fmla="*/ 112780 h 125941"/>
                <a:gd name="connsiteX1" fmla="*/ 29017 w 72028"/>
                <a:gd name="connsiteY1" fmla="*/ 121038 h 125941"/>
                <a:gd name="connsiteX2" fmla="*/ 40488 w 72028"/>
                <a:gd name="connsiteY2" fmla="*/ 123431 h 125941"/>
                <a:gd name="connsiteX3" fmla="*/ 59971 w 72028"/>
                <a:gd name="connsiteY3" fmla="*/ 114453 h 125941"/>
                <a:gd name="connsiteX4" fmla="*/ 66724 w 72028"/>
                <a:gd name="connsiteY4" fmla="*/ 87717 h 125941"/>
                <a:gd name="connsiteX5" fmla="*/ 60674 w 72028"/>
                <a:gd name="connsiteY5" fmla="*/ 63447 h 125941"/>
                <a:gd name="connsiteX6" fmla="*/ 43603 w 72028"/>
                <a:gd name="connsiteY6" fmla="*/ 55638 h 125941"/>
                <a:gd name="connsiteX7" fmla="*/ 30080 w 72028"/>
                <a:gd name="connsiteY7" fmla="*/ 59183 h 125941"/>
                <a:gd name="connsiteX8" fmla="*/ 19492 w 72028"/>
                <a:gd name="connsiteY8" fmla="*/ 69222 h 125941"/>
                <a:gd name="connsiteX9" fmla="*/ 19492 w 72028"/>
                <a:gd name="connsiteY9" fmla="*/ 57419 h 125941"/>
                <a:gd name="connsiteX10" fmla="*/ 32313 w 72028"/>
                <a:gd name="connsiteY10" fmla="*/ 46930 h 125941"/>
                <a:gd name="connsiteX11" fmla="*/ 48843 w 72028"/>
                <a:gd name="connsiteY11" fmla="*/ 43026 h 125941"/>
                <a:gd name="connsiteX12" fmla="*/ 63069 w 72028"/>
                <a:gd name="connsiteY12" fmla="*/ 46031 h 125941"/>
                <a:gd name="connsiteX13" fmla="*/ 73927 w 72028"/>
                <a:gd name="connsiteY13" fmla="*/ 54828 h 125941"/>
                <a:gd name="connsiteX14" fmla="*/ 80680 w 72028"/>
                <a:gd name="connsiteY14" fmla="*/ 68701 h 125941"/>
                <a:gd name="connsiteX15" fmla="*/ 83093 w 72028"/>
                <a:gd name="connsiteY15" fmla="*/ 87088 h 125941"/>
                <a:gd name="connsiteX16" fmla="*/ 80428 w 72028"/>
                <a:gd name="connsiteY16" fmla="*/ 107005 h 125941"/>
                <a:gd name="connsiteX17" fmla="*/ 72685 w 72028"/>
                <a:gd name="connsiteY17" fmla="*/ 122370 h 125941"/>
                <a:gd name="connsiteX18" fmla="*/ 60494 w 72028"/>
                <a:gd name="connsiteY18" fmla="*/ 132229 h 125941"/>
                <a:gd name="connsiteX19" fmla="*/ 44305 w 72028"/>
                <a:gd name="connsiteY19" fmla="*/ 135701 h 125941"/>
                <a:gd name="connsiteX20" fmla="*/ 29288 w 72028"/>
                <a:gd name="connsiteY20" fmla="*/ 132409 h 125941"/>
                <a:gd name="connsiteX21" fmla="*/ 18699 w 72028"/>
                <a:gd name="connsiteY21" fmla="*/ 122909 h 125941"/>
                <a:gd name="connsiteX22" fmla="*/ 17889 w 72028"/>
                <a:gd name="connsiteY22" fmla="*/ 131077 h 125941"/>
                <a:gd name="connsiteX23" fmla="*/ 13801 w 72028"/>
                <a:gd name="connsiteY23" fmla="*/ 134460 h 125941"/>
                <a:gd name="connsiteX24" fmla="*/ 3573 w 72028"/>
                <a:gd name="connsiteY24" fmla="*/ 134460 h 125941"/>
                <a:gd name="connsiteX25" fmla="*/ 3573 w 72028"/>
                <a:gd name="connsiteY25" fmla="*/ 3570 h 125941"/>
                <a:gd name="connsiteX26" fmla="*/ 19492 w 72028"/>
                <a:gd name="connsiteY26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028" h="125941">
                  <a:moveTo>
                    <a:pt x="19492" y="112780"/>
                  </a:moveTo>
                  <a:cubicBezTo>
                    <a:pt x="22409" y="116684"/>
                    <a:pt x="25578" y="119437"/>
                    <a:pt x="29017" y="121038"/>
                  </a:cubicBezTo>
                  <a:cubicBezTo>
                    <a:pt x="32511" y="122639"/>
                    <a:pt x="36328" y="123431"/>
                    <a:pt x="40488" y="123431"/>
                  </a:cubicBezTo>
                  <a:cubicBezTo>
                    <a:pt x="48969" y="123431"/>
                    <a:pt x="55452" y="120444"/>
                    <a:pt x="59971" y="114453"/>
                  </a:cubicBezTo>
                  <a:cubicBezTo>
                    <a:pt x="64473" y="108480"/>
                    <a:pt x="66724" y="99556"/>
                    <a:pt x="66724" y="87717"/>
                  </a:cubicBezTo>
                  <a:cubicBezTo>
                    <a:pt x="66724" y="76689"/>
                    <a:pt x="64707" y="68610"/>
                    <a:pt x="60674" y="63447"/>
                  </a:cubicBezTo>
                  <a:cubicBezTo>
                    <a:pt x="56694" y="58247"/>
                    <a:pt x="51004" y="55638"/>
                    <a:pt x="43603" y="55638"/>
                  </a:cubicBezTo>
                  <a:cubicBezTo>
                    <a:pt x="38435" y="55638"/>
                    <a:pt x="33933" y="56826"/>
                    <a:pt x="30080" y="59183"/>
                  </a:cubicBezTo>
                  <a:cubicBezTo>
                    <a:pt x="26280" y="61558"/>
                    <a:pt x="22751" y="64904"/>
                    <a:pt x="19492" y="69222"/>
                  </a:cubicBezTo>
                  <a:close/>
                  <a:moveTo>
                    <a:pt x="19492" y="57419"/>
                  </a:moveTo>
                  <a:cubicBezTo>
                    <a:pt x="23291" y="53030"/>
                    <a:pt x="27559" y="49539"/>
                    <a:pt x="32313" y="46930"/>
                  </a:cubicBezTo>
                  <a:cubicBezTo>
                    <a:pt x="37103" y="44322"/>
                    <a:pt x="42613" y="43026"/>
                    <a:pt x="48843" y="43026"/>
                  </a:cubicBezTo>
                  <a:cubicBezTo>
                    <a:pt x="54119" y="43026"/>
                    <a:pt x="58873" y="44016"/>
                    <a:pt x="63069" y="46031"/>
                  </a:cubicBezTo>
                  <a:cubicBezTo>
                    <a:pt x="67354" y="48046"/>
                    <a:pt x="70956" y="50978"/>
                    <a:pt x="73927" y="54828"/>
                  </a:cubicBezTo>
                  <a:cubicBezTo>
                    <a:pt x="76898" y="58625"/>
                    <a:pt x="79149" y="63249"/>
                    <a:pt x="80680" y="68701"/>
                  </a:cubicBezTo>
                  <a:cubicBezTo>
                    <a:pt x="82282" y="74152"/>
                    <a:pt x="83093" y="80287"/>
                    <a:pt x="83093" y="87088"/>
                  </a:cubicBezTo>
                  <a:cubicBezTo>
                    <a:pt x="83093" y="94375"/>
                    <a:pt x="82192" y="101013"/>
                    <a:pt x="80428" y="107005"/>
                  </a:cubicBezTo>
                  <a:cubicBezTo>
                    <a:pt x="78645" y="112978"/>
                    <a:pt x="76070" y="118106"/>
                    <a:pt x="72685" y="122370"/>
                  </a:cubicBezTo>
                  <a:cubicBezTo>
                    <a:pt x="69354" y="126579"/>
                    <a:pt x="65302" y="129854"/>
                    <a:pt x="60494" y="132229"/>
                  </a:cubicBezTo>
                  <a:cubicBezTo>
                    <a:pt x="55686" y="134550"/>
                    <a:pt x="50302" y="135701"/>
                    <a:pt x="44305" y="135701"/>
                  </a:cubicBezTo>
                  <a:cubicBezTo>
                    <a:pt x="38381" y="135701"/>
                    <a:pt x="33375" y="134604"/>
                    <a:pt x="29288" y="132409"/>
                  </a:cubicBezTo>
                  <a:cubicBezTo>
                    <a:pt x="25254" y="130160"/>
                    <a:pt x="21724" y="126993"/>
                    <a:pt x="18699" y="122909"/>
                  </a:cubicBezTo>
                  <a:lnTo>
                    <a:pt x="17889" y="131077"/>
                  </a:lnTo>
                  <a:cubicBezTo>
                    <a:pt x="17421" y="133326"/>
                    <a:pt x="16052" y="134460"/>
                    <a:pt x="13801" y="134460"/>
                  </a:cubicBezTo>
                  <a:lnTo>
                    <a:pt x="3573" y="134460"/>
                  </a:lnTo>
                  <a:lnTo>
                    <a:pt x="3573" y="3570"/>
                  </a:lnTo>
                  <a:lnTo>
                    <a:pt x="19492" y="3570"/>
                  </a:ln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4" name="Volný tvar: obrazec 33">
              <a:extLst>
                <a:ext uri="{FF2B5EF4-FFF2-40B4-BE49-F238E27FC236}">
                  <a16:creationId xmlns:a16="http://schemas.microsoft.com/office/drawing/2014/main" id="{C4288814-A0FC-44C0-95D1-B13380E75886}"/>
                </a:ext>
              </a:extLst>
            </p:cNvPr>
            <p:cNvSpPr/>
            <p:nvPr/>
          </p:nvSpPr>
          <p:spPr>
            <a:xfrm>
              <a:off x="10182996" y="6685228"/>
              <a:ext cx="90036" cy="125942"/>
            </a:xfrm>
            <a:custGeom>
              <a:avLst/>
              <a:gdLst>
                <a:gd name="connsiteX0" fmla="*/ 91970 w 90035"/>
                <a:gd name="connsiteY0" fmla="*/ 3570 h 125941"/>
                <a:gd name="connsiteX1" fmla="*/ 41713 w 90035"/>
                <a:gd name="connsiteY1" fmla="*/ 120138 h 125941"/>
                <a:gd name="connsiteX2" fmla="*/ 39678 w 90035"/>
                <a:gd name="connsiteY2" fmla="*/ 122981 h 125941"/>
                <a:gd name="connsiteX3" fmla="*/ 36022 w 90035"/>
                <a:gd name="connsiteY3" fmla="*/ 124061 h 125941"/>
                <a:gd name="connsiteX4" fmla="*/ 24281 w 90035"/>
                <a:gd name="connsiteY4" fmla="*/ 124061 h 125941"/>
                <a:gd name="connsiteX5" fmla="*/ 40740 w 90035"/>
                <a:gd name="connsiteY5" fmla="*/ 88329 h 125941"/>
                <a:gd name="connsiteX6" fmla="*/ 3573 w 90035"/>
                <a:gd name="connsiteY6" fmla="*/ 3570 h 125941"/>
                <a:gd name="connsiteX7" fmla="*/ 17259 w 90035"/>
                <a:gd name="connsiteY7" fmla="*/ 3570 h 125941"/>
                <a:gd name="connsiteX8" fmla="*/ 20464 w 90035"/>
                <a:gd name="connsiteY8" fmla="*/ 4632 h 125941"/>
                <a:gd name="connsiteX9" fmla="*/ 22157 w 90035"/>
                <a:gd name="connsiteY9" fmla="*/ 6845 h 125941"/>
                <a:gd name="connsiteX10" fmla="*/ 46250 w 90035"/>
                <a:gd name="connsiteY10" fmla="*/ 63537 h 125941"/>
                <a:gd name="connsiteX11" fmla="*/ 48663 w 90035"/>
                <a:gd name="connsiteY11" fmla="*/ 71363 h 125941"/>
                <a:gd name="connsiteX12" fmla="*/ 51328 w 90035"/>
                <a:gd name="connsiteY12" fmla="*/ 63447 h 125941"/>
                <a:gd name="connsiteX13" fmla="*/ 74719 w 90035"/>
                <a:gd name="connsiteY13" fmla="*/ 6845 h 125941"/>
                <a:gd name="connsiteX14" fmla="*/ 76484 w 90035"/>
                <a:gd name="connsiteY14" fmla="*/ 4542 h 125941"/>
                <a:gd name="connsiteX15" fmla="*/ 79419 w 90035"/>
                <a:gd name="connsiteY15" fmla="*/ 3570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35" h="125941">
                  <a:moveTo>
                    <a:pt x="91970" y="3570"/>
                  </a:moveTo>
                  <a:lnTo>
                    <a:pt x="41713" y="120138"/>
                  </a:lnTo>
                  <a:cubicBezTo>
                    <a:pt x="41190" y="121326"/>
                    <a:pt x="40506" y="122280"/>
                    <a:pt x="39678" y="122981"/>
                  </a:cubicBezTo>
                  <a:cubicBezTo>
                    <a:pt x="38903" y="123701"/>
                    <a:pt x="37679" y="124061"/>
                    <a:pt x="36022" y="124061"/>
                  </a:cubicBezTo>
                  <a:lnTo>
                    <a:pt x="24281" y="124061"/>
                  </a:lnTo>
                  <a:lnTo>
                    <a:pt x="40740" y="88329"/>
                  </a:lnTo>
                  <a:lnTo>
                    <a:pt x="3573" y="3570"/>
                  </a:lnTo>
                  <a:lnTo>
                    <a:pt x="17259" y="3570"/>
                  </a:lnTo>
                  <a:cubicBezTo>
                    <a:pt x="18627" y="3570"/>
                    <a:pt x="19689" y="3912"/>
                    <a:pt x="20464" y="4632"/>
                  </a:cubicBezTo>
                  <a:cubicBezTo>
                    <a:pt x="21292" y="5279"/>
                    <a:pt x="21851" y="6017"/>
                    <a:pt x="22157" y="6845"/>
                  </a:cubicBezTo>
                  <a:lnTo>
                    <a:pt x="46250" y="63537"/>
                  </a:lnTo>
                  <a:cubicBezTo>
                    <a:pt x="47205" y="66038"/>
                    <a:pt x="47997" y="68646"/>
                    <a:pt x="48663" y="71363"/>
                  </a:cubicBezTo>
                  <a:cubicBezTo>
                    <a:pt x="49492" y="68574"/>
                    <a:pt x="50374" y="65948"/>
                    <a:pt x="51328" y="63447"/>
                  </a:cubicBezTo>
                  <a:lnTo>
                    <a:pt x="74719" y="6845"/>
                  </a:lnTo>
                  <a:cubicBezTo>
                    <a:pt x="75062" y="5909"/>
                    <a:pt x="75656" y="5136"/>
                    <a:pt x="76484" y="4542"/>
                  </a:cubicBezTo>
                  <a:cubicBezTo>
                    <a:pt x="77384" y="3894"/>
                    <a:pt x="78357" y="3570"/>
                    <a:pt x="79419" y="3570"/>
                  </a:cubicBezTo>
                  <a:close/>
                </a:path>
              </a:pathLst>
            </a:custGeom>
            <a:solidFill>
              <a:srgbClr val="1E5AA2"/>
            </a:solidFill>
            <a:ln w="2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3510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39" r:id="rId13"/>
    <p:sldLayoutId id="2147483840" r:id="rId1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cs-CZ" sz="4000" b="1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5BFC7B-E0EA-419A-9BC9-8965FD07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74" y="251618"/>
            <a:ext cx="11520914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1E0B431-94DB-4A98-BDD2-7CE72A17C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874" y="1825624"/>
            <a:ext cx="11151029" cy="4570285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26391CC-375C-4555-A720-43F02916E7CD}"/>
              </a:ext>
            </a:extLst>
          </p:cNvPr>
          <p:cNvSpPr/>
          <p:nvPr/>
        </p:nvSpPr>
        <p:spPr>
          <a:xfrm>
            <a:off x="0" y="145366"/>
            <a:ext cx="103163" cy="1538068"/>
          </a:xfrm>
          <a:prstGeom prst="rect">
            <a:avLst/>
          </a:prstGeom>
          <a:solidFill>
            <a:srgbClr val="0F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0ACEBC4-1151-4B68-988F-6320F71E7E0E}"/>
              </a:ext>
            </a:extLst>
          </p:cNvPr>
          <p:cNvSpPr/>
          <p:nvPr/>
        </p:nvSpPr>
        <p:spPr>
          <a:xfrm>
            <a:off x="11870788" y="5434818"/>
            <a:ext cx="321212" cy="142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8079C1-B0B5-4671-9FE7-4E7575AA9B46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1696241" y="5901787"/>
            <a:ext cx="827198" cy="141070"/>
          </a:xfrm>
          <a:custGeom>
            <a:avLst/>
            <a:gdLst>
              <a:gd name="T0" fmla="*/ 2951 w 3002"/>
              <a:gd name="T1" fmla="*/ 402 h 512"/>
              <a:gd name="T2" fmla="*/ 3002 w 3002"/>
              <a:gd name="T3" fmla="*/ 4 h 512"/>
              <a:gd name="T4" fmla="*/ 2948 w 3002"/>
              <a:gd name="T5" fmla="*/ 499 h 512"/>
              <a:gd name="T6" fmla="*/ 2696 w 3002"/>
              <a:gd name="T7" fmla="*/ 504 h 512"/>
              <a:gd name="T8" fmla="*/ 2644 w 3002"/>
              <a:gd name="T9" fmla="*/ 4 h 512"/>
              <a:gd name="T10" fmla="*/ 2175 w 3002"/>
              <a:gd name="T11" fmla="*/ 310 h 512"/>
              <a:gd name="T12" fmla="*/ 2257 w 3002"/>
              <a:gd name="T13" fmla="*/ 68 h 512"/>
              <a:gd name="T14" fmla="*/ 2287 w 3002"/>
              <a:gd name="T15" fmla="*/ 4 h 512"/>
              <a:gd name="T16" fmla="*/ 2425 w 3002"/>
              <a:gd name="T17" fmla="*/ 504 h 512"/>
              <a:gd name="T18" fmla="*/ 2350 w 3002"/>
              <a:gd name="T19" fmla="*/ 351 h 512"/>
              <a:gd name="T20" fmla="*/ 2117 w 3002"/>
              <a:gd name="T21" fmla="*/ 486 h 512"/>
              <a:gd name="T22" fmla="*/ 2052 w 3002"/>
              <a:gd name="T23" fmla="*/ 504 h 512"/>
              <a:gd name="T24" fmla="*/ 2287 w 3002"/>
              <a:gd name="T25" fmla="*/ 4 h 512"/>
              <a:gd name="T26" fmla="*/ 1870 w 3002"/>
              <a:gd name="T27" fmla="*/ 504 h 512"/>
              <a:gd name="T28" fmla="*/ 1815 w 3002"/>
              <a:gd name="T29" fmla="*/ 4 h 512"/>
              <a:gd name="T30" fmla="*/ 1275 w 3002"/>
              <a:gd name="T31" fmla="*/ 449 h 512"/>
              <a:gd name="T32" fmla="*/ 1544 w 3002"/>
              <a:gd name="T33" fmla="*/ 265 h 512"/>
              <a:gd name="T34" fmla="*/ 1275 w 3002"/>
              <a:gd name="T35" fmla="*/ 49 h 512"/>
              <a:gd name="T36" fmla="*/ 1220 w 3002"/>
              <a:gd name="T37" fmla="*/ 4 h 512"/>
              <a:gd name="T38" fmla="*/ 1603 w 3002"/>
              <a:gd name="T39" fmla="*/ 256 h 512"/>
              <a:gd name="T40" fmla="*/ 1220 w 3002"/>
              <a:gd name="T41" fmla="*/ 502 h 512"/>
              <a:gd name="T42" fmla="*/ 1002 w 3002"/>
              <a:gd name="T43" fmla="*/ 4 h 512"/>
              <a:gd name="T44" fmla="*/ 986 w 3002"/>
              <a:gd name="T45" fmla="*/ 49 h 512"/>
              <a:gd name="T46" fmla="*/ 762 w 3002"/>
              <a:gd name="T47" fmla="*/ 219 h 512"/>
              <a:gd name="T48" fmla="*/ 967 w 3002"/>
              <a:gd name="T49" fmla="*/ 262 h 512"/>
              <a:gd name="T50" fmla="*/ 762 w 3002"/>
              <a:gd name="T51" fmla="*/ 459 h 512"/>
              <a:gd name="T52" fmla="*/ 1018 w 3002"/>
              <a:gd name="T53" fmla="*/ 477 h 512"/>
              <a:gd name="T54" fmla="*/ 707 w 3002"/>
              <a:gd name="T55" fmla="*/ 504 h 512"/>
              <a:gd name="T56" fmla="*/ 1002 w 3002"/>
              <a:gd name="T57" fmla="*/ 4 h 512"/>
              <a:gd name="T58" fmla="*/ 239 w 3002"/>
              <a:gd name="T59" fmla="*/ 411 h 512"/>
              <a:gd name="T60" fmla="*/ 455 w 3002"/>
              <a:gd name="T61" fmla="*/ 4 h 512"/>
              <a:gd name="T62" fmla="*/ 422 w 3002"/>
              <a:gd name="T63" fmla="*/ 504 h 512"/>
              <a:gd name="T64" fmla="*/ 266 w 3002"/>
              <a:gd name="T65" fmla="*/ 467 h 512"/>
              <a:gd name="T66" fmla="*/ 67 w 3002"/>
              <a:gd name="T67" fmla="*/ 107 h 512"/>
              <a:gd name="T68" fmla="*/ 0 w 3002"/>
              <a:gd name="T69" fmla="*/ 504 h 512"/>
              <a:gd name="T70" fmla="*/ 82 w 3002"/>
              <a:gd name="T71" fmla="*/ 4 h 512"/>
              <a:gd name="T72" fmla="*/ 1806 w 3002"/>
              <a:gd name="T73" fmla="*/ 2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2" h="512">
                <a:moveTo>
                  <a:pt x="2702" y="4"/>
                </a:moveTo>
                <a:lnTo>
                  <a:pt x="2951" y="402"/>
                </a:lnTo>
                <a:lnTo>
                  <a:pt x="2951" y="4"/>
                </a:lnTo>
                <a:lnTo>
                  <a:pt x="3002" y="4"/>
                </a:lnTo>
                <a:lnTo>
                  <a:pt x="3002" y="512"/>
                </a:lnTo>
                <a:cubicBezTo>
                  <a:pt x="2965" y="512"/>
                  <a:pt x="2954" y="509"/>
                  <a:pt x="2948" y="499"/>
                </a:cubicBezTo>
                <a:lnTo>
                  <a:pt x="2696" y="93"/>
                </a:lnTo>
                <a:lnTo>
                  <a:pt x="2696" y="504"/>
                </a:lnTo>
                <a:lnTo>
                  <a:pt x="2644" y="504"/>
                </a:lnTo>
                <a:lnTo>
                  <a:pt x="2644" y="4"/>
                </a:lnTo>
                <a:lnTo>
                  <a:pt x="2702" y="4"/>
                </a:lnTo>
                <a:moveTo>
                  <a:pt x="2175" y="310"/>
                </a:moveTo>
                <a:lnTo>
                  <a:pt x="2336" y="310"/>
                </a:lnTo>
                <a:lnTo>
                  <a:pt x="2257" y="68"/>
                </a:lnTo>
                <a:lnTo>
                  <a:pt x="2175" y="310"/>
                </a:lnTo>
                <a:close/>
                <a:moveTo>
                  <a:pt x="2287" y="4"/>
                </a:moveTo>
                <a:lnTo>
                  <a:pt x="2462" y="504"/>
                </a:lnTo>
                <a:lnTo>
                  <a:pt x="2425" y="504"/>
                </a:lnTo>
                <a:cubicBezTo>
                  <a:pt x="2406" y="504"/>
                  <a:pt x="2398" y="500"/>
                  <a:pt x="2394" y="486"/>
                </a:cubicBezTo>
                <a:lnTo>
                  <a:pt x="2350" y="351"/>
                </a:lnTo>
                <a:lnTo>
                  <a:pt x="2162" y="351"/>
                </a:lnTo>
                <a:lnTo>
                  <a:pt x="2117" y="486"/>
                </a:lnTo>
                <a:cubicBezTo>
                  <a:pt x="2112" y="499"/>
                  <a:pt x="2105" y="504"/>
                  <a:pt x="2087" y="504"/>
                </a:cubicBezTo>
                <a:lnTo>
                  <a:pt x="2052" y="504"/>
                </a:lnTo>
                <a:lnTo>
                  <a:pt x="2233" y="4"/>
                </a:lnTo>
                <a:lnTo>
                  <a:pt x="2287" y="4"/>
                </a:lnTo>
                <a:moveTo>
                  <a:pt x="1815" y="504"/>
                </a:moveTo>
                <a:lnTo>
                  <a:pt x="1870" y="504"/>
                </a:lnTo>
                <a:lnTo>
                  <a:pt x="1870" y="4"/>
                </a:lnTo>
                <a:lnTo>
                  <a:pt x="1815" y="4"/>
                </a:lnTo>
                <a:lnTo>
                  <a:pt x="1815" y="504"/>
                </a:lnTo>
                <a:close/>
                <a:moveTo>
                  <a:pt x="1275" y="449"/>
                </a:moveTo>
                <a:cubicBezTo>
                  <a:pt x="1275" y="459"/>
                  <a:pt x="1295" y="463"/>
                  <a:pt x="1358" y="463"/>
                </a:cubicBezTo>
                <a:cubicBezTo>
                  <a:pt x="1461" y="463"/>
                  <a:pt x="1544" y="413"/>
                  <a:pt x="1544" y="265"/>
                </a:cubicBezTo>
                <a:cubicBezTo>
                  <a:pt x="1544" y="144"/>
                  <a:pt x="1503" y="46"/>
                  <a:pt x="1363" y="46"/>
                </a:cubicBezTo>
                <a:cubicBezTo>
                  <a:pt x="1332" y="46"/>
                  <a:pt x="1306" y="47"/>
                  <a:pt x="1275" y="49"/>
                </a:cubicBezTo>
                <a:lnTo>
                  <a:pt x="1275" y="449"/>
                </a:lnTo>
                <a:close/>
                <a:moveTo>
                  <a:pt x="1220" y="4"/>
                </a:moveTo>
                <a:cubicBezTo>
                  <a:pt x="1273" y="1"/>
                  <a:pt x="1319" y="0"/>
                  <a:pt x="1373" y="0"/>
                </a:cubicBezTo>
                <a:cubicBezTo>
                  <a:pt x="1516" y="0"/>
                  <a:pt x="1603" y="89"/>
                  <a:pt x="1603" y="256"/>
                </a:cubicBezTo>
                <a:cubicBezTo>
                  <a:pt x="1603" y="421"/>
                  <a:pt x="1507" y="508"/>
                  <a:pt x="1354" y="508"/>
                </a:cubicBezTo>
                <a:cubicBezTo>
                  <a:pt x="1311" y="508"/>
                  <a:pt x="1268" y="507"/>
                  <a:pt x="1220" y="502"/>
                </a:cubicBezTo>
                <a:lnTo>
                  <a:pt x="1220" y="4"/>
                </a:lnTo>
                <a:moveTo>
                  <a:pt x="1002" y="4"/>
                </a:moveTo>
                <a:lnTo>
                  <a:pt x="1002" y="31"/>
                </a:lnTo>
                <a:cubicBezTo>
                  <a:pt x="1002" y="45"/>
                  <a:pt x="997" y="49"/>
                  <a:pt x="986" y="49"/>
                </a:cubicBezTo>
                <a:lnTo>
                  <a:pt x="762" y="49"/>
                </a:lnTo>
                <a:lnTo>
                  <a:pt x="762" y="219"/>
                </a:lnTo>
                <a:lnTo>
                  <a:pt x="967" y="219"/>
                </a:lnTo>
                <a:lnTo>
                  <a:pt x="967" y="262"/>
                </a:lnTo>
                <a:lnTo>
                  <a:pt x="762" y="262"/>
                </a:lnTo>
                <a:lnTo>
                  <a:pt x="762" y="459"/>
                </a:lnTo>
                <a:lnTo>
                  <a:pt x="1001" y="459"/>
                </a:lnTo>
                <a:cubicBezTo>
                  <a:pt x="1012" y="459"/>
                  <a:pt x="1018" y="463"/>
                  <a:pt x="1018" y="477"/>
                </a:cubicBezTo>
                <a:lnTo>
                  <a:pt x="1018" y="504"/>
                </a:lnTo>
                <a:lnTo>
                  <a:pt x="707" y="504"/>
                </a:lnTo>
                <a:lnTo>
                  <a:pt x="707" y="4"/>
                </a:lnTo>
                <a:lnTo>
                  <a:pt x="1002" y="4"/>
                </a:lnTo>
                <a:moveTo>
                  <a:pt x="82" y="4"/>
                </a:moveTo>
                <a:lnTo>
                  <a:pt x="239" y="411"/>
                </a:lnTo>
                <a:lnTo>
                  <a:pt x="396" y="4"/>
                </a:lnTo>
                <a:lnTo>
                  <a:pt x="455" y="4"/>
                </a:lnTo>
                <a:lnTo>
                  <a:pt x="477" y="504"/>
                </a:lnTo>
                <a:lnTo>
                  <a:pt x="422" y="504"/>
                </a:lnTo>
                <a:lnTo>
                  <a:pt x="405" y="104"/>
                </a:lnTo>
                <a:lnTo>
                  <a:pt x="266" y="467"/>
                </a:lnTo>
                <a:cubicBezTo>
                  <a:pt x="260" y="482"/>
                  <a:pt x="241" y="484"/>
                  <a:pt x="213" y="484"/>
                </a:cubicBezTo>
                <a:lnTo>
                  <a:pt x="67" y="107"/>
                </a:lnTo>
                <a:lnTo>
                  <a:pt x="52" y="504"/>
                </a:lnTo>
                <a:lnTo>
                  <a:pt x="0" y="504"/>
                </a:lnTo>
                <a:lnTo>
                  <a:pt x="22" y="4"/>
                </a:lnTo>
                <a:lnTo>
                  <a:pt x="82" y="4"/>
                </a:lnTo>
                <a:close/>
                <a:moveTo>
                  <a:pt x="1807" y="284"/>
                </a:moveTo>
                <a:cubicBezTo>
                  <a:pt x="1807" y="284"/>
                  <a:pt x="1807" y="284"/>
                  <a:pt x="1806" y="284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EE405D7-1E3D-487A-9D40-0224F2F9BEFF}"/>
              </a:ext>
            </a:extLst>
          </p:cNvPr>
          <p:cNvSpPr txBox="1"/>
          <p:nvPr/>
        </p:nvSpPr>
        <p:spPr>
          <a:xfrm>
            <a:off x="11364000" y="6554219"/>
            <a:ext cx="828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161AEB07-D672-481A-912B-DAF8E9A7D388}" type="slidenum">
              <a:rPr lang="cs-CZ" sz="2400" smtClean="0">
                <a:solidFill>
                  <a:schemeClr val="bg1"/>
                </a:solidFill>
              </a:rPr>
              <a:pPr algn="r"/>
              <a:t>‹#›</a:t>
            </a:fld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2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cs-CZ" sz="4000" b="1" kern="1200" dirty="0">
          <a:solidFill>
            <a:schemeClr val="tx2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josef.fiser@median.cz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492354A-5468-48D2-B71D-6D0EA8E8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Očkování proti chřipce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0A20CE0-8F3A-4520-9FEC-F7AD6BD1F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000" y="2875558"/>
            <a:ext cx="10800000" cy="477805"/>
          </a:xfrm>
        </p:spPr>
        <p:txBody>
          <a:bodyPr/>
          <a:lstStyle/>
          <a:p>
            <a:r>
              <a:rPr lang="cs-CZ" dirty="0"/>
              <a:t>Postoje české veřejnosti k očkování proti chřipce</a:t>
            </a:r>
          </a:p>
        </p:txBody>
      </p:sp>
      <p:sp>
        <p:nvSpPr>
          <p:cNvPr id="3" name="AutoShape 4" descr="Česká lékárnická komora varuje před eRecept.cz, za kterým stojí Pilulka.cz  | ČeskéNoviny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Česká lékárnická komora varuje před eRecept.cz, za kterým stojí Pilulka.cz  | ČeskéNoviny.c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Česká lékárnická komora varuje před eRecept.cz, za kterým stojí Pilulka.cz  | ČeskéNoviny.c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Česká lékárnická komora varuje před eRecept.cz, za kterým stojí Pilulka.cz  | ČeskéNoviny.c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Česká lékárnická komora varuje před eRecept.cz, za kterým stojí Pilulka.cz  | ČeskéNoviny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663" y="5598777"/>
            <a:ext cx="1515088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3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důvody pro očkování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406178" cy="3708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6F6F6F"/>
                </a:solidFill>
              </a:rPr>
              <a:t>Téměř polovina očkovaných se nechává očkovat proto, že očkování chrání před těžkým průběhem nemoci - nejčastěji respondenti nad 60 let. 3 z 10 respondentů chtějí předejít vyřazení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z běžného života (především lidé do 50 let a významně nadprůměrně i nejmladší ve věku 18 - 25 let, kteří nechtějí zameškat školu).  Podobný podíl měl očkování doporučeno od lékaře, především ti, kteří osobně patří do rizikové skupiny. </a:t>
            </a:r>
            <a:endParaRPr lang="cs-CZ" sz="1600" dirty="0">
              <a:solidFill>
                <a:srgbClr val="6F6F6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pt-BR" dirty="0"/>
              <a:t> =</a:t>
            </a:r>
            <a:r>
              <a:rPr lang="cs-CZ" dirty="0"/>
              <a:t> 446, pouze očkovaní,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A04. Uvedl(a) jste, že se očkujete proti chřipce. Jaké k tomu máte důvody?</a:t>
            </a:r>
          </a:p>
        </p:txBody>
      </p:sp>
      <p:graphicFrame>
        <p:nvGraphicFramePr>
          <p:cNvPr id="10" name="Zástupný symbol pro obsah 4">
            <a:extLst>
              <a:ext uri="{FF2B5EF4-FFF2-40B4-BE49-F238E27FC236}">
                <a16:creationId xmlns:a16="http://schemas.microsoft.com/office/drawing/2014/main" id="{755C459D-5250-458F-A7FE-213B90EAF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658659"/>
              </p:ext>
            </p:extLst>
          </p:nvPr>
        </p:nvGraphicFramePr>
        <p:xfrm>
          <a:off x="5166911" y="1631947"/>
          <a:ext cx="6760171" cy="448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 txBox="1">
            <a:spLocks/>
          </p:cNvSpPr>
          <p:nvPr/>
        </p:nvSpPr>
        <p:spPr>
          <a:xfrm>
            <a:off x="351274" y="5513855"/>
            <a:ext cx="5399532" cy="906180"/>
          </a:xfrm>
          <a:prstGeom prst="rect">
            <a:avLst/>
          </a:prstGeom>
        </p:spPr>
        <p:txBody>
          <a:bodyPr vert="horz" wrap="square" lIns="0" tIns="72000" rIns="0" bIns="7200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Tx/>
              <a:buNone/>
              <a:defRPr lang="cs-CZ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6F6F6F"/>
                </a:solidFill>
              </a:rPr>
              <a:t>Jako jiný důvod byl často uváděn zaměstnanecký benefit, ať už ve formě plné či částečné úhrady nebo organizace akce. Ojediněle se objevilo i doporučení nebo přímo nařízení zaměstnavatelem.</a:t>
            </a:r>
          </a:p>
        </p:txBody>
      </p:sp>
    </p:spTree>
    <p:extLst>
      <p:ext uri="{BB962C8B-B14F-4D97-AF65-F5344CB8AC3E}">
        <p14:creationId xmlns:p14="http://schemas.microsoft.com/office/powerpoint/2010/main" val="372927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důvody pro neočkování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4" y="1838856"/>
            <a:ext cx="5045157" cy="3708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6F6F6F"/>
                </a:solidFill>
              </a:rPr>
              <a:t>Třetina těch, kteří se nedávají očkovat, uvádí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jako důvod, že nemívají chřipku (nejčastěji respondenti ve věku 66 - 70 let a vysokoškoláci). Nedůvěru v ochranu deklarují nejvíce respondenti ve věku 26 – 50 let. Odpověď „Nepatřím mezi rizikové skupiny onemocněním chřipky“ uvedli  nejčastěji nejmladší respondenti a vysokoškoláci, ale i čtvrtina těch, kteří do rizikové skupiny patří (zejména ze 3. skupiny (respondent sám ne, ale někdo z domácnosti)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a ze 4. skupiny (žije s dětmi)). </a:t>
            </a:r>
            <a:br>
              <a:rPr lang="cs-CZ" dirty="0">
                <a:solidFill>
                  <a:srgbClr val="6F6F6F"/>
                </a:solidFill>
              </a:rPr>
            </a:br>
            <a:endParaRPr lang="cs-CZ" sz="1600" dirty="0">
              <a:solidFill>
                <a:srgbClr val="6F6F6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pt-BR" dirty="0"/>
              <a:t> =</a:t>
            </a:r>
            <a:r>
              <a:rPr lang="cs-CZ" dirty="0"/>
              <a:t> 1031, pouze neočkovaní,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A05. Z jakých důvodů se neočkujete proti chřipce? </a:t>
            </a:r>
          </a:p>
        </p:txBody>
      </p:sp>
      <p:graphicFrame>
        <p:nvGraphicFramePr>
          <p:cNvPr id="10" name="Zástupný symbol pro obsah 4">
            <a:extLst>
              <a:ext uri="{FF2B5EF4-FFF2-40B4-BE49-F238E27FC236}">
                <a16:creationId xmlns:a16="http://schemas.microsoft.com/office/drawing/2014/main" id="{755C459D-5250-458F-A7FE-213B90EAF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339696"/>
              </p:ext>
            </p:extLst>
          </p:nvPr>
        </p:nvGraphicFramePr>
        <p:xfrm>
          <a:off x="5420302" y="1631947"/>
          <a:ext cx="6760171" cy="448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 txBox="1">
            <a:spLocks/>
          </p:cNvSpPr>
          <p:nvPr/>
        </p:nvSpPr>
        <p:spPr>
          <a:xfrm>
            <a:off x="351274" y="5513855"/>
            <a:ext cx="5399532" cy="906180"/>
          </a:xfrm>
          <a:prstGeom prst="rect">
            <a:avLst/>
          </a:prstGeom>
        </p:spPr>
        <p:txBody>
          <a:bodyPr vert="horz" wrap="square" lIns="0" tIns="72000" rIns="0" bIns="7200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Tx/>
              <a:buNone/>
              <a:defRPr lang="cs-CZ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6F6F6F"/>
                </a:solidFill>
              </a:rPr>
              <a:t>Jako jiný důvod respondenti často jmenovali neúčinnost na nové kmeny virů, negativní zkušenosti z okolí, ale i neznalost, jak to zařídit, malá informovanost a dokonce i </a:t>
            </a:r>
            <a:r>
              <a:rPr lang="cs-CZ" sz="1600" i="1" dirty="0">
                <a:solidFill>
                  <a:srgbClr val="6F6F6F"/>
                </a:solidFill>
              </a:rPr>
              <a:t>„nezbyla na mě vakcína“</a:t>
            </a:r>
            <a:r>
              <a:rPr lang="cs-CZ" sz="1600" dirty="0">
                <a:solidFill>
                  <a:srgbClr val="6F6F6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792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motivace k očkování neočkovaných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692618" cy="3708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6F6F6F"/>
                </a:solidFill>
              </a:rPr>
              <a:t>Téměř polovinu neočkovaných by k očkování motivovala vlastní zkušenost s těžkým průběhem, </a:t>
            </a:r>
            <a:r>
              <a:rPr lang="cs-CZ" sz="1600" dirty="0">
                <a:solidFill>
                  <a:srgbClr val="6F6F6F"/>
                </a:solidFill>
              </a:rPr>
              <a:t>nejčastěji takto odpověděli vysokoškoláci. </a:t>
            </a:r>
            <a:r>
              <a:rPr lang="cs-CZ" dirty="0">
                <a:solidFill>
                  <a:srgbClr val="6F6F6F"/>
                </a:solidFill>
              </a:rPr>
              <a:t>Následuje ochrana zdraví blízkého – </a:t>
            </a:r>
            <a:r>
              <a:rPr lang="cs-CZ" sz="1600" dirty="0">
                <a:solidFill>
                  <a:srgbClr val="6F6F6F"/>
                </a:solidFill>
              </a:rPr>
              <a:t>tento důvod uvádějí nejčastěji respondenti do 30ti let a poněkud paradoxně i více než polovina těch, kteří </a:t>
            </a:r>
            <a:br>
              <a:rPr lang="cs-CZ" sz="1600" dirty="0">
                <a:solidFill>
                  <a:srgbClr val="6F6F6F"/>
                </a:solidFill>
              </a:rPr>
            </a:br>
            <a:r>
              <a:rPr lang="cs-CZ" sz="1600" dirty="0">
                <a:solidFill>
                  <a:srgbClr val="6F6F6F"/>
                </a:solidFill>
              </a:rPr>
              <a:t>s někým z rizikové skupiny žijí. To ukazuje na nízkou informovanost o této problematice. </a:t>
            </a:r>
            <a:r>
              <a:rPr lang="cs-CZ" dirty="0">
                <a:solidFill>
                  <a:srgbClr val="6F6F6F"/>
                </a:solidFill>
              </a:rPr>
              <a:t>Plná úhrada by motivovala třetinu neočkovaných, </a:t>
            </a:r>
            <a:r>
              <a:rPr lang="cs-CZ" sz="1600" dirty="0">
                <a:solidFill>
                  <a:srgbClr val="6F6F6F"/>
                </a:solidFill>
              </a:rPr>
              <a:t>nejčastěji do 35 let, Pražany, respondenty mimo rizikovou skupinu nebo žijící s někým z rizikové skupiny a nebo s dětmi.</a:t>
            </a:r>
            <a:br>
              <a:rPr lang="cs-CZ" sz="1600" dirty="0">
                <a:solidFill>
                  <a:srgbClr val="6F6F6F"/>
                </a:solidFill>
              </a:rPr>
            </a:br>
            <a:endParaRPr lang="cs-CZ" sz="1600" dirty="0">
              <a:solidFill>
                <a:srgbClr val="6F6F6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pt-BR" dirty="0"/>
              <a:t> =</a:t>
            </a:r>
            <a:r>
              <a:rPr lang="cs-CZ" dirty="0"/>
              <a:t> 1031, pouze neočkovaní,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A06. Co by Vás nejvíce motivovalo k očkování proti chřipce? Co dalšího? Můžete uvést až 3 důvody. </a:t>
            </a:r>
          </a:p>
        </p:txBody>
      </p:sp>
      <p:sp>
        <p:nvSpPr>
          <p:cNvPr id="11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 txBox="1">
            <a:spLocks/>
          </p:cNvSpPr>
          <p:nvPr/>
        </p:nvSpPr>
        <p:spPr>
          <a:xfrm>
            <a:off x="329240" y="5651650"/>
            <a:ext cx="5399532" cy="548044"/>
          </a:xfrm>
          <a:prstGeom prst="rect">
            <a:avLst/>
          </a:prstGeom>
        </p:spPr>
        <p:txBody>
          <a:bodyPr vert="horz" wrap="square" lIns="0" tIns="72000" rIns="0" bIns="7200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Tx/>
              <a:buNone/>
              <a:defRPr lang="cs-CZ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cs-CZ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6F6F6F"/>
                </a:solidFill>
              </a:rPr>
              <a:t>Jako „něco jiného“ je nejčastěji uváděno „nic, nechci očkování“, ale i lepší informace a dlouhodobější ochrana než jeden rok.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B0945D4-1442-4BAF-B7AA-7E5CCC179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708082"/>
              </p:ext>
            </p:extLst>
          </p:nvPr>
        </p:nvGraphicFramePr>
        <p:xfrm>
          <a:off x="4814371" y="1608463"/>
          <a:ext cx="6998667" cy="472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0536512" y="1141991"/>
            <a:ext cx="1359988" cy="50552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cs-CZ" sz="1600" dirty="0"/>
              <a:t>Celkem </a:t>
            </a:r>
          </a:p>
          <a:p>
            <a:pPr algn="ctr">
              <a:lnSpc>
                <a:spcPts val="1600"/>
              </a:lnSpc>
            </a:pPr>
            <a:r>
              <a:rPr lang="cs-CZ" sz="1600" dirty="0"/>
              <a:t>na 1. -3. místě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1026328" y="1746987"/>
            <a:ext cx="400831" cy="246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0609325" y="2279593"/>
            <a:ext cx="400831" cy="246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0135681" y="2812199"/>
            <a:ext cx="400831" cy="246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9734850" y="3344805"/>
            <a:ext cx="400831" cy="246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8035899" y="3877411"/>
            <a:ext cx="400831" cy="246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987883" y="4410017"/>
            <a:ext cx="400831" cy="246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911825" y="4942623"/>
            <a:ext cx="400831" cy="246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8330144" y="5475228"/>
            <a:ext cx="400831" cy="24622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709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plánované očkování proti chřipce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154864" cy="3708000"/>
          </a:xfrm>
        </p:spPr>
        <p:txBody>
          <a:bodyPr/>
          <a:lstStyle/>
          <a:p>
            <a:r>
              <a:rPr lang="cs-CZ" dirty="0">
                <a:solidFill>
                  <a:srgbClr val="6F6F6F"/>
                </a:solidFill>
              </a:rPr>
              <a:t>Letos se plánuje nechat naočkovat více než pětina dotázaných, častěji muži, nejstarší respondenti  a respondenti, kteří patří do rizikové skupiny buď sami nebo spolu s někým v domácnosti. Významně častěji se plánují nechat očkovat respondenti, kteří již očkováni byli (ale i mezi nimi je čtvrtina těch, kteří to již neplánují).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Z neočkovaných plánují nechat se letos očkovat necelá 3 %.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A07. Plánujete se letos očkovat proti chřipce?</a:t>
            </a:r>
          </a:p>
        </p:txBody>
      </p:sp>
      <p:graphicFrame>
        <p:nvGraphicFramePr>
          <p:cNvPr id="40" name="Graf 39">
            <a:extLst>
              <a:ext uri="{FF2B5EF4-FFF2-40B4-BE49-F238E27FC236}">
                <a16:creationId xmlns:a16="http://schemas.microsoft.com/office/drawing/2014/main" id="{8AE90947-8BCC-4D2E-AF3E-9FA2FBC1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280215"/>
              </p:ext>
            </p:extLst>
          </p:nvPr>
        </p:nvGraphicFramePr>
        <p:xfrm>
          <a:off x="5286012" y="1752830"/>
          <a:ext cx="6440966" cy="340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387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plánované očkování proti chřipce detailně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A07. Plánujete se letos očkovat proti chřipce?</a:t>
            </a:r>
          </a:p>
        </p:txBody>
      </p:sp>
      <p:graphicFrame>
        <p:nvGraphicFramePr>
          <p:cNvPr id="40" name="Graf 39">
            <a:extLst>
              <a:ext uri="{FF2B5EF4-FFF2-40B4-BE49-F238E27FC236}">
                <a16:creationId xmlns:a16="http://schemas.microsoft.com/office/drawing/2014/main" id="{2B0945D4-1442-4BAF-B7AA-7E5CCC179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161993"/>
              </p:ext>
            </p:extLst>
          </p:nvPr>
        </p:nvGraphicFramePr>
        <p:xfrm>
          <a:off x="715831" y="1748316"/>
          <a:ext cx="11097207" cy="479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Obdélník 40"/>
          <p:cNvSpPr/>
          <p:nvPr/>
        </p:nvSpPr>
        <p:spPr>
          <a:xfrm>
            <a:off x="715832" y="1731984"/>
            <a:ext cx="11268187" cy="274947"/>
          </a:xfrm>
          <a:prstGeom prst="rect">
            <a:avLst/>
          </a:prstGeom>
          <a:noFill/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2" name="Přímá spojnice 41"/>
          <p:cNvCxnSpPr/>
          <p:nvPr/>
        </p:nvCxnSpPr>
        <p:spPr>
          <a:xfrm>
            <a:off x="811005" y="2467838"/>
            <a:ext cx="11173014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811005" y="3186652"/>
            <a:ext cx="11173014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811005" y="3903524"/>
            <a:ext cx="11173014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2016457"/>
            <a:ext cx="8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Pohlaví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2625124"/>
            <a:ext cx="52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Věk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338963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Vzdělání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4502757"/>
            <a:ext cx="170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Riziková skupina</a:t>
            </a:r>
          </a:p>
        </p:txBody>
      </p:sp>
      <p:cxnSp>
        <p:nvCxnSpPr>
          <p:cNvPr id="71" name="Přímá spojnice 70"/>
          <p:cNvCxnSpPr/>
          <p:nvPr/>
        </p:nvCxnSpPr>
        <p:spPr>
          <a:xfrm flipV="1">
            <a:off x="722088" y="5584841"/>
            <a:ext cx="11261931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724573" y="5650032"/>
            <a:ext cx="103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Očkovaní</a:t>
            </a:r>
          </a:p>
        </p:txBody>
      </p:sp>
      <p:sp>
        <p:nvSpPr>
          <p:cNvPr id="83" name="Ovál 82"/>
          <p:cNvSpPr/>
          <p:nvPr/>
        </p:nvSpPr>
        <p:spPr>
          <a:xfrm>
            <a:off x="5028563" y="2006932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vál 83"/>
          <p:cNvSpPr/>
          <p:nvPr/>
        </p:nvSpPr>
        <p:spPr>
          <a:xfrm>
            <a:off x="5555300" y="2960681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vál 84"/>
          <p:cNvSpPr/>
          <p:nvPr/>
        </p:nvSpPr>
        <p:spPr>
          <a:xfrm>
            <a:off x="5306078" y="3921372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vál 85"/>
          <p:cNvSpPr/>
          <p:nvPr/>
        </p:nvSpPr>
        <p:spPr>
          <a:xfrm>
            <a:off x="5325128" y="4151306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/>
          <p:cNvSpPr/>
          <p:nvPr/>
        </p:nvSpPr>
        <p:spPr>
          <a:xfrm>
            <a:off x="5382278" y="4875206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ál 87"/>
          <p:cNvSpPr/>
          <p:nvPr/>
        </p:nvSpPr>
        <p:spPr>
          <a:xfrm>
            <a:off x="6075972" y="5595599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vál 88"/>
          <p:cNvSpPr/>
          <p:nvPr/>
        </p:nvSpPr>
        <p:spPr>
          <a:xfrm>
            <a:off x="7149272" y="2962469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vál 89"/>
          <p:cNvSpPr/>
          <p:nvPr/>
        </p:nvSpPr>
        <p:spPr>
          <a:xfrm>
            <a:off x="5838584" y="3437609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/>
          <p:cNvSpPr/>
          <p:nvPr/>
        </p:nvSpPr>
        <p:spPr>
          <a:xfrm>
            <a:off x="6765560" y="4160183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vál 91"/>
          <p:cNvSpPr/>
          <p:nvPr/>
        </p:nvSpPr>
        <p:spPr>
          <a:xfrm>
            <a:off x="6857912" y="4876994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vál 92"/>
          <p:cNvSpPr/>
          <p:nvPr/>
        </p:nvSpPr>
        <p:spPr>
          <a:xfrm>
            <a:off x="8484158" y="5588810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vál 93"/>
          <p:cNvSpPr/>
          <p:nvPr/>
        </p:nvSpPr>
        <p:spPr>
          <a:xfrm>
            <a:off x="6900918" y="2484500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vál 94"/>
          <p:cNvSpPr/>
          <p:nvPr/>
        </p:nvSpPr>
        <p:spPr>
          <a:xfrm>
            <a:off x="7333026" y="2712206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vál 95"/>
          <p:cNvSpPr/>
          <p:nvPr/>
        </p:nvSpPr>
        <p:spPr>
          <a:xfrm>
            <a:off x="6242803" y="5835964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Ovál 96"/>
          <p:cNvSpPr/>
          <p:nvPr/>
        </p:nvSpPr>
        <p:spPr>
          <a:xfrm>
            <a:off x="9753523" y="2489608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/>
          <p:cNvSpPr/>
          <p:nvPr/>
        </p:nvSpPr>
        <p:spPr>
          <a:xfrm>
            <a:off x="9959713" y="2717314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vál 98"/>
          <p:cNvSpPr/>
          <p:nvPr/>
        </p:nvSpPr>
        <p:spPr>
          <a:xfrm>
            <a:off x="9852077" y="3190249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vál 99"/>
          <p:cNvSpPr/>
          <p:nvPr/>
        </p:nvSpPr>
        <p:spPr>
          <a:xfrm>
            <a:off x="9498851" y="4633609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vál 100"/>
          <p:cNvSpPr/>
          <p:nvPr/>
        </p:nvSpPr>
        <p:spPr>
          <a:xfrm>
            <a:off x="9812621" y="5356183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Ovál 101"/>
          <p:cNvSpPr/>
          <p:nvPr/>
        </p:nvSpPr>
        <p:spPr>
          <a:xfrm>
            <a:off x="9448637" y="5831323"/>
            <a:ext cx="339871" cy="197396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285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968D0B3-B2D2-4910-AFA2-07A8B19ACA19}"/>
              </a:ext>
            </a:extLst>
          </p:cNvPr>
          <p:cNvSpPr/>
          <p:nvPr/>
        </p:nvSpPr>
        <p:spPr>
          <a:xfrm>
            <a:off x="9206944" y="4359257"/>
            <a:ext cx="2301649" cy="646331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lvl="0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Josef Fišer</a:t>
            </a:r>
          </a:p>
          <a:p>
            <a:pPr lvl="0"/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602 458 054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cs-CZ" sz="1200" dirty="0">
                <a:solidFill>
                  <a:schemeClr val="bg1"/>
                </a:solidFill>
                <a:hlinkClick r:id="rId2"/>
              </a:rPr>
              <a:t>josef.fiser@median.cz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6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11C2EE9-1C43-4BA1-9AAD-1A25B9948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výzkumu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C4B48A7-D48E-408D-8DBB-5B069A841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839993"/>
              </p:ext>
            </p:extLst>
          </p:nvPr>
        </p:nvGraphicFramePr>
        <p:xfrm>
          <a:off x="349874" y="1934793"/>
          <a:ext cx="11280591" cy="40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5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5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Analytická cílová</a:t>
                      </a:r>
                      <a:r>
                        <a:rPr lang="cs-CZ" sz="1400" b="1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skupina</a:t>
                      </a:r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– 79 let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obecná populace</a:t>
                      </a:r>
                      <a:endParaRPr lang="cs-CZ" sz="140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27207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Termín dotazování</a:t>
                      </a:r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PRE TEST:</a:t>
                      </a:r>
                      <a:r>
                        <a:rPr lang="cs-CZ" sz="140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11.– 22. srpna 2022</a:t>
                      </a: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59828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Metoda sběru dat</a:t>
                      </a:r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Internetové dotazování (CAWI)</a:t>
                      </a: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Velikost vzorku</a:t>
                      </a:r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1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internetové dotazování</a:t>
                      </a: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 1477 </a:t>
                      </a:r>
                      <a:r>
                        <a:rPr lang="es-ES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respondentů ve věku </a:t>
                      </a: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18 </a:t>
                      </a:r>
                      <a:r>
                        <a:rPr lang="es-ES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ž</a:t>
                      </a:r>
                      <a:r>
                        <a:rPr lang="es-ES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79</a:t>
                      </a:r>
                      <a:r>
                        <a:rPr lang="es-ES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let</a:t>
                      </a: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Realizátor a zadavatel</a:t>
                      </a:r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Výzkum realizovala společnost MEDIAN s.r.o. (člen SIMAR) exkluzivně pro společnost </a:t>
                      </a:r>
                      <a:r>
                        <a:rPr lang="cs-CZ" sz="14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ČLnK</a:t>
                      </a:r>
                      <a:endParaRPr lang="cs-CZ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rtl="0" fontAlgn="ctr"/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endParaRPr lang="cs-CZ" sz="14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rtl="0" fontAlgn="ctr"/>
                      <a:endParaRPr lang="cs-CZ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poznámka:  v grafech jsou označeny oválkem odpovědi, které jsou</a:t>
                      </a:r>
                      <a:r>
                        <a:rPr lang="cs-CZ" sz="1400" b="0" i="1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statisticky významně odlišné od jiných kategorií  </a:t>
                      </a:r>
                      <a:endParaRPr lang="cs-CZ" sz="14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vál 4"/>
          <p:cNvSpPr/>
          <p:nvPr/>
        </p:nvSpPr>
        <p:spPr>
          <a:xfrm>
            <a:off x="11135301" y="5642243"/>
            <a:ext cx="308472" cy="17627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54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49775-7FA8-E003-6C3E-C578BE7E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určení rizikových skupin</a:t>
            </a:r>
          </a:p>
        </p:txBody>
      </p:sp>
      <p:sp>
        <p:nvSpPr>
          <p:cNvPr id="4" name="Obdélník 3"/>
          <p:cNvSpPr/>
          <p:nvPr/>
        </p:nvSpPr>
        <p:spPr>
          <a:xfrm>
            <a:off x="5712311" y="382919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b="1" u="sng" dirty="0"/>
              <a:t>S01. Jste těhotná?  </a:t>
            </a:r>
            <a:r>
              <a:rPr lang="cs-CZ" sz="1000" dirty="0"/>
              <a:t>Ano/Ne</a:t>
            </a:r>
            <a:endParaRPr lang="cs-CZ" sz="1000" b="1" u="sng" dirty="0"/>
          </a:p>
          <a:p>
            <a:r>
              <a:rPr lang="cs-CZ" sz="1000" b="1" u="sng" dirty="0"/>
              <a:t>S02. Máte některé z následujících zdravotních problémů? </a:t>
            </a:r>
            <a:r>
              <a:rPr lang="cs-CZ" sz="1000" b="1" dirty="0"/>
              <a:t>(více možností odpovědí)</a:t>
            </a:r>
            <a:endParaRPr lang="cs-CZ" sz="1000" dirty="0"/>
          </a:p>
          <a:p>
            <a:pPr lvl="0"/>
            <a:r>
              <a:rPr lang="cs-CZ" sz="1000" dirty="0"/>
              <a:t>Chronické onemocnění srdce a cév</a:t>
            </a:r>
          </a:p>
          <a:p>
            <a:pPr lvl="0"/>
            <a:r>
              <a:rPr lang="cs-CZ" sz="1000" dirty="0"/>
              <a:t>Chronické onemocnění dýchacích cest, plic, astma</a:t>
            </a:r>
          </a:p>
          <a:p>
            <a:pPr lvl="0"/>
            <a:r>
              <a:rPr lang="cs-CZ" sz="1000" dirty="0"/>
              <a:t>Chronické onemocnění ledvin nebo jater</a:t>
            </a:r>
          </a:p>
          <a:p>
            <a:pPr lvl="0"/>
            <a:r>
              <a:rPr lang="cs-CZ" sz="1000" dirty="0"/>
              <a:t>Diabetes </a:t>
            </a:r>
            <a:r>
              <a:rPr lang="cs-CZ" sz="1000" dirty="0" err="1"/>
              <a:t>mellitus</a:t>
            </a:r>
            <a:endParaRPr lang="cs-CZ" sz="1000" dirty="0"/>
          </a:p>
          <a:p>
            <a:pPr lvl="0"/>
            <a:r>
              <a:rPr lang="cs-CZ" sz="1000" dirty="0"/>
              <a:t>Porucha imunitního systému (včetně HIV/AIDS) </a:t>
            </a:r>
          </a:p>
          <a:p>
            <a:r>
              <a:rPr lang="cs-CZ" sz="1000" b="1" u="sng" dirty="0"/>
              <a:t>S03. Žijete v domácnosti s osobou, která má některé z následujících zdravotních problémů? </a:t>
            </a:r>
            <a:r>
              <a:rPr lang="cs-CZ" sz="1000" b="1" dirty="0"/>
              <a:t>(více možností odpovědí)</a:t>
            </a:r>
            <a:endParaRPr lang="cs-CZ" sz="1000" dirty="0"/>
          </a:p>
          <a:p>
            <a:pPr lvl="0"/>
            <a:r>
              <a:rPr lang="cs-CZ" sz="1000" dirty="0"/>
              <a:t>Chronické onemocnění srdce a cév</a:t>
            </a:r>
          </a:p>
          <a:p>
            <a:pPr lvl="0"/>
            <a:r>
              <a:rPr lang="cs-CZ" sz="1000" dirty="0"/>
              <a:t>Chronické onemocnění dýchacích cest, plic, astma</a:t>
            </a:r>
          </a:p>
          <a:p>
            <a:pPr lvl="0"/>
            <a:r>
              <a:rPr lang="cs-CZ" sz="1000" dirty="0"/>
              <a:t>Chronické onemocnění ledvin nebo jater</a:t>
            </a:r>
          </a:p>
          <a:p>
            <a:pPr lvl="0"/>
            <a:r>
              <a:rPr lang="cs-CZ" sz="1000" dirty="0"/>
              <a:t>Diabetes </a:t>
            </a:r>
            <a:r>
              <a:rPr lang="cs-CZ" sz="1000" dirty="0" err="1"/>
              <a:t>mellitus</a:t>
            </a:r>
            <a:endParaRPr lang="cs-CZ" sz="1000" dirty="0"/>
          </a:p>
          <a:p>
            <a:pPr lvl="0"/>
            <a:r>
              <a:rPr lang="cs-CZ" sz="1000" dirty="0"/>
              <a:t>Porucha imunitního systému (včetně HIV/AIDS)</a:t>
            </a:r>
          </a:p>
          <a:p>
            <a:r>
              <a:rPr lang="cs-CZ" sz="1000" b="1" dirty="0"/>
              <a:t> </a:t>
            </a:r>
            <a:r>
              <a:rPr lang="cs-CZ" sz="1000" b="1" u="sng" dirty="0"/>
              <a:t>S04. Žijete v domácnosti s těhotnou?  </a:t>
            </a:r>
            <a:r>
              <a:rPr lang="cs-CZ" sz="1000" dirty="0"/>
              <a:t>Ano/Ne</a:t>
            </a:r>
          </a:p>
          <a:p>
            <a:r>
              <a:rPr lang="cs-CZ" sz="1000" b="1" u="sng" dirty="0"/>
              <a:t>S05. Žijete v domácnosti s dětmi? </a:t>
            </a:r>
            <a:r>
              <a:rPr lang="cs-CZ" sz="1000" dirty="0"/>
              <a:t>Ano/Ne</a:t>
            </a:r>
          </a:p>
          <a:p>
            <a:r>
              <a:rPr lang="cs-CZ" sz="1000" b="1" u="sng" dirty="0"/>
              <a:t>S06. Jste zdravotnický pracovník, nebo pracujete ve zdravotnickém zařízení? </a:t>
            </a:r>
            <a:r>
              <a:rPr lang="cs-CZ" sz="1000" dirty="0"/>
              <a:t>Ano/Ne</a:t>
            </a:r>
          </a:p>
          <a:p>
            <a:pPr lvl="0"/>
            <a:endParaRPr lang="cs-CZ" sz="1000" dirty="0"/>
          </a:p>
        </p:txBody>
      </p:sp>
      <p:sp>
        <p:nvSpPr>
          <p:cNvPr id="5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 txBox="1">
            <a:spLocks/>
          </p:cNvSpPr>
          <p:nvPr/>
        </p:nvSpPr>
        <p:spPr>
          <a:xfrm>
            <a:off x="331075" y="1838855"/>
            <a:ext cx="5527480" cy="4583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6F6F6F"/>
                </a:solidFill>
              </a:rPr>
              <a:t>Respondenti byli rozděleni do rizikových skupin podle doplňkových otázek.</a:t>
            </a:r>
          </a:p>
          <a:p>
            <a:r>
              <a:rPr lang="cs-CZ" sz="2000" dirty="0">
                <a:solidFill>
                  <a:srgbClr val="6F6F6F"/>
                </a:solidFill>
              </a:rPr>
              <a:t>V 1. skupině „respondent osobně“ jsou ti, kteří mají sledované zdravotní problémy a/nebo pracují ve zdravotnictví a/nebo jde o těhotnou ženu (bez ohledu na věk a děti v domácnosti).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6F6F6F"/>
                </a:solidFill>
              </a:rPr>
              <a:t>Ve 2. skupině je v rizikové skupině sám respondent </a:t>
            </a:r>
            <a:br>
              <a:rPr lang="cs-CZ" sz="2000" dirty="0">
                <a:solidFill>
                  <a:srgbClr val="6F6F6F"/>
                </a:solidFill>
              </a:rPr>
            </a:br>
            <a:r>
              <a:rPr lang="cs-CZ" sz="2000" dirty="0">
                <a:solidFill>
                  <a:srgbClr val="6F6F6F"/>
                </a:solidFill>
              </a:rPr>
              <a:t>i žije s takovou osobou v domácnosti.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6F6F6F"/>
                </a:solidFill>
              </a:rPr>
              <a:t>Ve 3. skupině sám respondent tyto podmínky nesplňuje, ale žije s takovou osobou v domácnosti.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6F6F6F"/>
                </a:solidFill>
              </a:rPr>
              <a:t>Ve 4. skupině nikdo nesplňuje podmínky, ale respondent žije s dětmi.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6F6F6F"/>
                </a:solidFill>
              </a:rPr>
              <a:t>V 5. skupině nikdo nesplňuje podmínky, ale respondentovi je 65 a více let.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AE90947-8BCC-4D2E-AF3E-9FA2FBC1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66398"/>
              </p:ext>
            </p:extLst>
          </p:nvPr>
        </p:nvGraphicFramePr>
        <p:xfrm>
          <a:off x="5552795" y="727522"/>
          <a:ext cx="6440966" cy="340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bdélník 12"/>
          <p:cNvSpPr/>
          <p:nvPr/>
        </p:nvSpPr>
        <p:spPr>
          <a:xfrm>
            <a:off x="9628983" y="1261871"/>
            <a:ext cx="2212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1. </a:t>
            </a:r>
            <a:r>
              <a:rPr lang="pt-BR" sz="1400" dirty="0"/>
              <a:t>Ano, respondent osobně (vyjma seniorství)</a:t>
            </a:r>
            <a:endParaRPr lang="cs-CZ" sz="1400" dirty="0"/>
          </a:p>
        </p:txBody>
      </p:sp>
      <p:sp>
        <p:nvSpPr>
          <p:cNvPr id="14" name="Obdélník 13"/>
          <p:cNvSpPr/>
          <p:nvPr/>
        </p:nvSpPr>
        <p:spPr>
          <a:xfrm>
            <a:off x="10080950" y="2138209"/>
            <a:ext cx="1891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2. </a:t>
            </a:r>
            <a:r>
              <a:rPr lang="pl-PL" sz="1400" dirty="0"/>
              <a:t>Respondent i někdo z domácnosti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9805228" y="2988985"/>
            <a:ext cx="2143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3. Respondent ne, ale někdo z domácnosti ano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440031" y="3182186"/>
            <a:ext cx="2374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4. </a:t>
            </a:r>
            <a:r>
              <a:rPr lang="pl-PL" sz="1400" dirty="0"/>
              <a:t>Respondent ani nikdo </a:t>
            </a:r>
            <a:br>
              <a:rPr lang="pl-PL" sz="1400" dirty="0"/>
            </a:br>
            <a:r>
              <a:rPr lang="pl-PL" sz="1400" dirty="0"/>
              <a:t>z domácnosti</a:t>
            </a:r>
            <a:r>
              <a:rPr lang="pl-PL" sz="1000" dirty="0"/>
              <a:t>, </a:t>
            </a:r>
            <a:r>
              <a:rPr lang="pl-PL" sz="1400" dirty="0"/>
              <a:t>ale žije s dětmi</a:t>
            </a:r>
            <a:r>
              <a:rPr lang="cs-CZ" sz="1400" dirty="0"/>
              <a:t>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866547" y="2346029"/>
            <a:ext cx="22232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5. </a:t>
            </a:r>
            <a:r>
              <a:rPr lang="pl-PL" sz="1400" dirty="0"/>
              <a:t>Respondent ani nikdo z domácnosti</a:t>
            </a:r>
            <a:r>
              <a:rPr lang="pl-PL" sz="1000" dirty="0"/>
              <a:t>, </a:t>
            </a:r>
            <a:r>
              <a:rPr lang="pl-PL" sz="1400" dirty="0"/>
              <a:t>ale je mu více než 64 let</a:t>
            </a:r>
            <a:r>
              <a:rPr lang="cs-CZ" sz="1400" dirty="0"/>
              <a:t>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7128761" y="1421349"/>
            <a:ext cx="1581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6. Ne, v rizikové skupině není</a:t>
            </a: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9805228" y="1728788"/>
            <a:ext cx="562735" cy="1100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9982200" y="2571750"/>
            <a:ext cx="214313" cy="179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9476632" y="3235161"/>
            <a:ext cx="457943" cy="2086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8539163" y="3373684"/>
            <a:ext cx="274938" cy="2796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V="1">
            <a:off x="7627066" y="2661429"/>
            <a:ext cx="455486" cy="1595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779466" y="1903404"/>
            <a:ext cx="455486" cy="1057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10182226" y="2592862"/>
            <a:ext cx="1142999" cy="15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9934575" y="3443796"/>
            <a:ext cx="1700213" cy="15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>
            <a:off x="6505575" y="3653346"/>
            <a:ext cx="20335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6191250" y="2821015"/>
            <a:ext cx="1435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25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79DD7-A6FA-4B50-95A5-18E1352C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3" y="2449934"/>
            <a:ext cx="5238181" cy="1958138"/>
          </a:xfrm>
        </p:spPr>
        <p:txBody>
          <a:bodyPr/>
          <a:lstStyle/>
          <a:p>
            <a:r>
              <a:rPr lang="cs-CZ" dirty="0"/>
              <a:t>postoje k onemocnění chřipkou</a:t>
            </a:r>
          </a:p>
        </p:txBody>
      </p:sp>
    </p:spTree>
    <p:extLst>
      <p:ext uri="{BB962C8B-B14F-4D97-AF65-F5344CB8AC3E}">
        <p14:creationId xmlns:p14="http://schemas.microsoft.com/office/powerpoint/2010/main" val="113675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chřipka je onemocnění s vážným průběhem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036387" cy="3708000"/>
          </a:xfrm>
        </p:spPr>
        <p:txBody>
          <a:bodyPr/>
          <a:lstStyle/>
          <a:p>
            <a:r>
              <a:rPr lang="cs-CZ" dirty="0">
                <a:solidFill>
                  <a:srgbClr val="6F6F6F"/>
                </a:solidFill>
              </a:rPr>
              <a:t>Dvě třetiny respondentů vnímají chřipku jako vážné onemocnění nebo onemocnění, které může mít vážný průběh. Jako vážné ho vnímají nejčastěji respondenti nad 50 let, osoby s vysokoškolským vzděláním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a respondenti, kteří se nechali očkovat. Možný vážný průběh ale bez osobních obav uvádějí častěji  osoby do 50 let, vysokoškoláci a neočkovaní. Neočkovaní také zároveň nemoc významně častěji podceňují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(„</a:t>
            </a:r>
            <a:r>
              <a:rPr lang="cs-CZ" dirty="0" err="1">
                <a:solidFill>
                  <a:srgbClr val="6F6F6F"/>
                </a:solidFill>
              </a:rPr>
              <a:t>rýmička</a:t>
            </a:r>
            <a:r>
              <a:rPr lang="cs-CZ" dirty="0">
                <a:solidFill>
                  <a:srgbClr val="6F6F6F"/>
                </a:solidFill>
              </a:rPr>
              <a:t>“ 7 %, „nic vážného“ 32 %).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A01. Jaké je podle vás chřipka onemocnění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C64A17B-F304-40B2-B6B3-A771966C5524}"/>
              </a:ext>
            </a:extLst>
          </p:cNvPr>
          <p:cNvGraphicFramePr>
            <a:graphicFrameLocks noGrp="1"/>
          </p:cNvGraphicFramePr>
          <p:nvPr/>
        </p:nvGraphicFramePr>
        <p:xfrm>
          <a:off x="1963573" y="1842199"/>
          <a:ext cx="8379835" cy="384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6601">
                  <a:extLst>
                    <a:ext uri="{9D8B030D-6E8A-4147-A177-3AD203B41FA5}">
                      <a16:colId xmlns:a16="http://schemas.microsoft.com/office/drawing/2014/main" val="1947916065"/>
                    </a:ext>
                  </a:extLst>
                </a:gridCol>
                <a:gridCol w="4303234">
                  <a:extLst>
                    <a:ext uri="{9D8B030D-6E8A-4147-A177-3AD203B41FA5}">
                      <a16:colId xmlns:a16="http://schemas.microsoft.com/office/drawing/2014/main" val="969155734"/>
                    </a:ext>
                  </a:extLst>
                </a:gridCol>
              </a:tblGrid>
              <a:tr h="384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0" dirty="0">
                        <a:solidFill>
                          <a:srgbClr val="6F6F6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0" dirty="0">
                        <a:solidFill>
                          <a:srgbClr val="6F6F6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939919"/>
                  </a:ext>
                </a:extLst>
              </a:tr>
            </a:tbl>
          </a:graphicData>
        </a:graphic>
      </p:graphicFrame>
      <p:graphicFrame>
        <p:nvGraphicFramePr>
          <p:cNvPr id="9" name="Zástupný symbol pro obsah 4">
            <a:extLst>
              <a:ext uri="{FF2B5EF4-FFF2-40B4-BE49-F238E27FC236}">
                <a16:creationId xmlns:a16="http://schemas.microsoft.com/office/drawing/2014/main" id="{755C459D-5250-458F-A7FE-213B90EAF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128143"/>
              </p:ext>
            </p:extLst>
          </p:nvPr>
        </p:nvGraphicFramePr>
        <p:xfrm>
          <a:off x="4682169" y="1631948"/>
          <a:ext cx="7244913" cy="342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2B0945D4-1442-4BAF-B7AA-7E5CCC179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76728"/>
              </p:ext>
            </p:extLst>
          </p:nvPr>
        </p:nvGraphicFramePr>
        <p:xfrm>
          <a:off x="4098275" y="5057507"/>
          <a:ext cx="7714764" cy="136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vál 11"/>
          <p:cNvSpPr/>
          <p:nvPr/>
        </p:nvSpPr>
        <p:spPr>
          <a:xfrm>
            <a:off x="5639376" y="5545348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6810951" y="5545348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8687376" y="5545348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9754176" y="5097673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34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chřipka podle rizikových skupin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406178" cy="3708000"/>
          </a:xfrm>
        </p:spPr>
        <p:txBody>
          <a:bodyPr/>
          <a:lstStyle/>
          <a:p>
            <a:r>
              <a:rPr lang="cs-CZ" dirty="0">
                <a:solidFill>
                  <a:srgbClr val="6F6F6F"/>
                </a:solidFill>
              </a:rPr>
              <a:t>Vnímání chřipky se liší i podle příslušnosti respondenta do rizikové skupiny. Nejváženěji je chřipka vnímána respondenty z 1. </a:t>
            </a:r>
            <a:r>
              <a:rPr lang="cs-CZ" dirty="0" err="1">
                <a:solidFill>
                  <a:srgbClr val="6F6F6F"/>
                </a:solidFill>
              </a:rPr>
              <a:t>sk</a:t>
            </a:r>
            <a:r>
              <a:rPr lang="cs-CZ" dirty="0">
                <a:solidFill>
                  <a:srgbClr val="6F6F6F"/>
                </a:solidFill>
              </a:rPr>
              <a:t>. - sami mají sledované zdravotní problémy a/nebo pracují ve zdravotnictví a/nebo jde o těhotnou ženu (bez ohledu na věk a děti v domácnosti ). Naopak nejvíce je chřipka podceňována </a:t>
            </a:r>
            <a:r>
              <a:rPr lang="cs-CZ" dirty="0" err="1">
                <a:solidFill>
                  <a:srgbClr val="6F6F6F"/>
                </a:solidFill>
              </a:rPr>
              <a:t>sk</a:t>
            </a:r>
            <a:r>
              <a:rPr lang="cs-CZ" dirty="0">
                <a:solidFill>
                  <a:srgbClr val="6F6F6F"/>
                </a:solidFill>
              </a:rPr>
              <a:t>. 4 (nikdo nesplňuje podmínky, ale respondent žije s dětmi)  právě s ohledem na to, že chřipka ohrožuje jen seniory. </a:t>
            </a:r>
          </a:p>
          <a:p>
            <a:endParaRPr lang="cs-CZ" dirty="0">
              <a:solidFill>
                <a:srgbClr val="6F6F6F"/>
              </a:solidFill>
            </a:endParaRPr>
          </a:p>
          <a:p>
            <a:endParaRPr lang="cs-CZ" dirty="0">
              <a:solidFill>
                <a:srgbClr val="6F6F6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A01. Jaké je podle vás chřipka onemocnění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2B0945D4-1442-4BAF-B7AA-7E5CCC179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288394"/>
              </p:ext>
            </p:extLst>
          </p:nvPr>
        </p:nvGraphicFramePr>
        <p:xfrm>
          <a:off x="4814371" y="1608463"/>
          <a:ext cx="6998667" cy="472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délník 4"/>
          <p:cNvSpPr/>
          <p:nvPr/>
        </p:nvSpPr>
        <p:spPr>
          <a:xfrm>
            <a:off x="4825388" y="1553378"/>
            <a:ext cx="7149947" cy="683046"/>
          </a:xfrm>
          <a:prstGeom prst="rect">
            <a:avLst/>
          </a:prstGeom>
          <a:noFill/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0254868" y="2324559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535101" y="4151523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10451336" y="2928656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10506421" y="3545608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10451336" y="4768467"/>
            <a:ext cx="616944" cy="352540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05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79DD7-A6FA-4B50-95A5-18E1352C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3" y="2757711"/>
            <a:ext cx="5238181" cy="1342584"/>
          </a:xfrm>
        </p:spPr>
        <p:txBody>
          <a:bodyPr/>
          <a:lstStyle/>
          <a:p>
            <a:r>
              <a:rPr lang="cs-CZ" dirty="0"/>
              <a:t>očkování proti chřipce</a:t>
            </a:r>
          </a:p>
        </p:txBody>
      </p:sp>
    </p:spTree>
    <p:extLst>
      <p:ext uri="{BB962C8B-B14F-4D97-AF65-F5344CB8AC3E}">
        <p14:creationId xmlns:p14="http://schemas.microsoft.com/office/powerpoint/2010/main" val="40641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očkování proti chřipce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406178" cy="3708000"/>
          </a:xfrm>
        </p:spPr>
        <p:txBody>
          <a:bodyPr/>
          <a:lstStyle/>
          <a:p>
            <a:r>
              <a:rPr lang="cs-CZ" dirty="0">
                <a:solidFill>
                  <a:srgbClr val="6F6F6F"/>
                </a:solidFill>
              </a:rPr>
              <a:t>Častěji se nechali očkovat muži, starší respondenti (ale skupina 61 - 65 let je očkována významně podprůměrně), vzdělanější respondenti a respondenti, kteří patří do rizikové skupiny buď sami nebo spolu s někým v domácnosti. Respondenti, kteří nemají zdravotní indikace, ale „pouze“ žijí s dětmi, se nechávají očkovat významně nejméně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(18 %). Nízké je i očkování u těch, kteří nemají zdravotní indikace, ale někdo </a:t>
            </a:r>
            <a:br>
              <a:rPr lang="cs-CZ" dirty="0">
                <a:solidFill>
                  <a:srgbClr val="6F6F6F"/>
                </a:solidFill>
              </a:rPr>
            </a:br>
            <a:r>
              <a:rPr lang="cs-CZ" dirty="0">
                <a:solidFill>
                  <a:srgbClr val="6F6F6F"/>
                </a:solidFill>
              </a:rPr>
              <a:t>z domácnosti ano (30 %).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 =</a:t>
            </a:r>
            <a:r>
              <a:rPr lang="cs-CZ" dirty="0"/>
              <a:t> 1477 respondentů,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A02. Očkujete se (očkoval(a) jste se někdy) proti chřipce? </a:t>
            </a:r>
          </a:p>
        </p:txBody>
      </p:sp>
      <p:graphicFrame>
        <p:nvGraphicFramePr>
          <p:cNvPr id="16" name="Zástupný symbol pro obsah 4">
            <a:extLst>
              <a:ext uri="{FF2B5EF4-FFF2-40B4-BE49-F238E27FC236}">
                <a16:creationId xmlns:a16="http://schemas.microsoft.com/office/drawing/2014/main" id="{755C459D-5250-458F-A7FE-213B90EAF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478153"/>
              </p:ext>
            </p:extLst>
          </p:nvPr>
        </p:nvGraphicFramePr>
        <p:xfrm>
          <a:off x="4682169" y="1320800"/>
          <a:ext cx="7244913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bdélník 16"/>
          <p:cNvSpPr/>
          <p:nvPr/>
        </p:nvSpPr>
        <p:spPr>
          <a:xfrm>
            <a:off x="4825388" y="1451778"/>
            <a:ext cx="7149947" cy="341523"/>
          </a:xfrm>
          <a:prstGeom prst="rect">
            <a:avLst/>
          </a:prstGeom>
          <a:noFill/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>
            <a:off x="4920561" y="2349500"/>
            <a:ext cx="6959600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4920561" y="3251200"/>
            <a:ext cx="6959600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920561" y="4140200"/>
            <a:ext cx="6959600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1116254" y="1876603"/>
            <a:ext cx="8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Pohlaví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1451089" y="2485270"/>
            <a:ext cx="52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Věk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1006800" y="346317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Vzdělání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10266919" y="4898270"/>
            <a:ext cx="170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Riziková skupina</a:t>
            </a:r>
          </a:p>
        </p:txBody>
      </p:sp>
      <p:sp>
        <p:nvSpPr>
          <p:cNvPr id="25" name="Ovál 24"/>
          <p:cNvSpPr/>
          <p:nvPr/>
        </p:nvSpPr>
        <p:spPr>
          <a:xfrm>
            <a:off x="9987022" y="1809928"/>
            <a:ext cx="509528" cy="256538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11236303" y="2994662"/>
            <a:ext cx="509528" cy="256538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10322004" y="4173251"/>
            <a:ext cx="509528" cy="256538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10760734" y="4458085"/>
            <a:ext cx="509528" cy="256538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10595479" y="5350462"/>
            <a:ext cx="509528" cy="256538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06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B3884-7119-4750-880E-1E2981F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543675" algn="l"/>
              </a:tabLst>
            </a:pPr>
            <a:r>
              <a:rPr lang="cs-CZ" dirty="0"/>
              <a:t>frekvence očkování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7CED1B-4174-4D7E-B282-72B8772E9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075" y="1838856"/>
            <a:ext cx="4406178" cy="3708000"/>
          </a:xfrm>
        </p:spPr>
        <p:txBody>
          <a:bodyPr/>
          <a:lstStyle/>
          <a:p>
            <a:r>
              <a:rPr lang="cs-CZ" dirty="0">
                <a:solidFill>
                  <a:srgbClr val="6F6F6F"/>
                </a:solidFill>
              </a:rPr>
              <a:t>Téměř polovina očkovaných se nechává očkovat pravidelně každý rok. Nejčastěji to jsou respondenti ve věku 51 - 55 let a nad 70 let a respondenti, kteří mají sami sledované zdravotní problémy nebo společně s někým z domácnosti.  </a:t>
            </a:r>
          </a:p>
          <a:p>
            <a:r>
              <a:rPr lang="cs-CZ" dirty="0">
                <a:solidFill>
                  <a:srgbClr val="6F6F6F"/>
                </a:solidFill>
              </a:rPr>
              <a:t>Přepočítáno na všechny dotázané, pravidelně každý rok se nechává očkovat proti chřipce 14 %.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B663E-B132-4FD6-9D7E-6518662D44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pt-BR" dirty="0"/>
              <a:t> =</a:t>
            </a:r>
            <a:r>
              <a:rPr lang="cs-CZ" dirty="0"/>
              <a:t> 446, pouze očkovaní, zobrazena % odpovědí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B07A0F-D721-473D-AFA2-9CD6F53E40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872" y="6125364"/>
            <a:ext cx="8640000" cy="481018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A03. Jak často?</a:t>
            </a:r>
          </a:p>
        </p:txBody>
      </p:sp>
      <p:graphicFrame>
        <p:nvGraphicFramePr>
          <p:cNvPr id="30" name="Graf 29">
            <a:extLst>
              <a:ext uri="{FF2B5EF4-FFF2-40B4-BE49-F238E27FC236}">
                <a16:creationId xmlns:a16="http://schemas.microsoft.com/office/drawing/2014/main" id="{8AE90947-8BCC-4D2E-AF3E-9FA2FBC1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123817"/>
              </p:ext>
            </p:extLst>
          </p:nvPr>
        </p:nvGraphicFramePr>
        <p:xfrm>
          <a:off x="5457251" y="1284051"/>
          <a:ext cx="6440966" cy="340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af 30">
            <a:extLst>
              <a:ext uri="{FF2B5EF4-FFF2-40B4-BE49-F238E27FC236}">
                <a16:creationId xmlns:a16="http://schemas.microsoft.com/office/drawing/2014/main" id="{8AE90947-8BCC-4D2E-AF3E-9FA2FBC1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0716211"/>
              </p:ext>
            </p:extLst>
          </p:nvPr>
        </p:nvGraphicFramePr>
        <p:xfrm>
          <a:off x="2370690" y="3452538"/>
          <a:ext cx="6440966" cy="340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ovéPole 31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8196782" y="1043590"/>
            <a:ext cx="242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Pouze očkovaní, n = 446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22056EF-37ED-4550-ADA7-187C6F8A7EC7}"/>
              </a:ext>
            </a:extLst>
          </p:cNvPr>
          <p:cNvSpPr txBox="1"/>
          <p:nvPr/>
        </p:nvSpPr>
        <p:spPr>
          <a:xfrm>
            <a:off x="4669549" y="3622485"/>
            <a:ext cx="297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Všichni respondenti, N = 1477</a:t>
            </a:r>
          </a:p>
        </p:txBody>
      </p:sp>
    </p:spTree>
    <p:extLst>
      <p:ext uri="{BB962C8B-B14F-4D97-AF65-F5344CB8AC3E}">
        <p14:creationId xmlns:p14="http://schemas.microsoft.com/office/powerpoint/2010/main" val="1363893007"/>
      </p:ext>
    </p:extLst>
  </p:cSld>
  <p:clrMapOvr>
    <a:masterClrMapping/>
  </p:clrMapOvr>
</p:sld>
</file>

<file path=ppt/theme/theme1.xml><?xml version="1.0" encoding="utf-8"?>
<a:theme xmlns:a="http://schemas.openxmlformats.org/drawingml/2006/main" name="4_MEDIAN_adMeter 2018">
  <a:themeElements>
    <a:clrScheme name="MEDIAN2018">
      <a:dk1>
        <a:srgbClr val="3F3F3F"/>
      </a:dk1>
      <a:lt1>
        <a:srgbClr val="FFFFFF"/>
      </a:lt1>
      <a:dk2>
        <a:srgbClr val="44546A"/>
      </a:dk2>
      <a:lt2>
        <a:srgbClr val="E7E6E6"/>
      </a:lt2>
      <a:accent1>
        <a:srgbClr val="AF4248"/>
      </a:accent1>
      <a:accent2>
        <a:srgbClr val="F2AA5D"/>
      </a:accent2>
      <a:accent3>
        <a:srgbClr val="EFC258"/>
      </a:accent3>
      <a:accent4>
        <a:srgbClr val="1A936F"/>
      </a:accent4>
      <a:accent5>
        <a:srgbClr val="086788"/>
      </a:accent5>
      <a:accent6>
        <a:srgbClr val="5E5D85"/>
      </a:accent6>
      <a:hlink>
        <a:srgbClr val="44546A"/>
      </a:hlink>
      <a:folHlink>
        <a:srgbClr val="6E83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823838"/>
    </a:custClr>
    <a:custClr name="Custom Color 2">
      <a:srgbClr val="AF4248"/>
    </a:custClr>
    <a:custClr name="Custom Color 3">
      <a:srgbClr val="EA6967"/>
    </a:custClr>
    <a:custClr name="Custom Color 4">
      <a:srgbClr val="226C5E"/>
    </a:custClr>
    <a:custClr name="Custom Color 5">
      <a:srgbClr val="1A936F"/>
    </a:custClr>
    <a:custClr name="Custom Color 6">
      <a:srgbClr val="6BBA8B"/>
    </a:custClr>
    <a:custClr name="Custom Color 7">
      <a:srgbClr val="24516E"/>
    </a:custClr>
    <a:custClr name="Custom Color 8">
      <a:srgbClr val="086788"/>
    </a:custClr>
    <a:custClr name="Custom Color 9">
      <a:srgbClr val="4191B2"/>
    </a:custClr>
    <a:custClr name="Custom Color 10">
      <a:srgbClr val="F2AA5D"/>
    </a:custClr>
    <a:custClr name="Custom Color 11">
      <a:srgbClr val="EFC258"/>
    </a:custClr>
    <a:custClr name="Custom Color 12">
      <a:srgbClr val="D5D0C4"/>
    </a:custClr>
    <a:custClr name="Custom Color 13">
      <a:srgbClr val="424166"/>
    </a:custClr>
    <a:custClr name="Custom Color 14">
      <a:srgbClr val="5E5D8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EDIAN 2018">
  <a:themeElements>
    <a:clrScheme name="MEDIAN2018">
      <a:dk1>
        <a:srgbClr val="3F3F3F"/>
      </a:dk1>
      <a:lt1>
        <a:srgbClr val="FFFFFF"/>
      </a:lt1>
      <a:dk2>
        <a:srgbClr val="6F6F6F"/>
      </a:dk2>
      <a:lt2>
        <a:srgbClr val="0F65A6"/>
      </a:lt2>
      <a:accent1>
        <a:srgbClr val="AF4248"/>
      </a:accent1>
      <a:accent2>
        <a:srgbClr val="F2AA5D"/>
      </a:accent2>
      <a:accent3>
        <a:srgbClr val="EFC258"/>
      </a:accent3>
      <a:accent4>
        <a:srgbClr val="1A936F"/>
      </a:accent4>
      <a:accent5>
        <a:srgbClr val="086788"/>
      </a:accent5>
      <a:accent6>
        <a:srgbClr val="5E5D85"/>
      </a:accent6>
      <a:hlink>
        <a:srgbClr val="44546A"/>
      </a:hlink>
      <a:folHlink>
        <a:srgbClr val="6E83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823838"/>
    </a:custClr>
    <a:custClr name="Custom Color 2">
      <a:srgbClr val="AF4248"/>
    </a:custClr>
    <a:custClr name="Custom Color 3">
      <a:srgbClr val="EA6967"/>
    </a:custClr>
    <a:custClr name="Custom Color 4">
      <a:srgbClr val="226C5E"/>
    </a:custClr>
    <a:custClr name="Custom Color 5">
      <a:srgbClr val="1A936F"/>
    </a:custClr>
    <a:custClr name="Custom Color 6">
      <a:srgbClr val="6BBA8B"/>
    </a:custClr>
    <a:custClr name="Custom Color 7">
      <a:srgbClr val="24516E"/>
    </a:custClr>
    <a:custClr name="Custom Color 8">
      <a:srgbClr val="086788"/>
    </a:custClr>
    <a:custClr name="Custom Color 9">
      <a:srgbClr val="4191B2"/>
    </a:custClr>
    <a:custClr name="Custom Color 10">
      <a:srgbClr val="F2AA5D"/>
    </a:custClr>
    <a:custClr name="Custom Color 11">
      <a:srgbClr val="EFC258"/>
    </a:custClr>
    <a:custClr name="Custom Color 12">
      <a:srgbClr val="D5D0C4"/>
    </a:custClr>
    <a:custClr name="Custom Color 13">
      <a:srgbClr val="424166"/>
    </a:custClr>
    <a:custClr name="Custom Color 14">
      <a:srgbClr val="5E5D8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7F7F7F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Vlastní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7F7F7F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Vlastní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7F7F7F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Vlastní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7F7F7F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44155</TotalTime>
  <Words>1419</Words>
  <Application>Microsoft Office PowerPoint</Application>
  <PresentationFormat>Širokoúhlá obrazovka</PresentationFormat>
  <Paragraphs>119</Paragraphs>
  <Slides>15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4_MEDIAN_adMeter 2018</vt:lpstr>
      <vt:lpstr>1_MEDIAN 2018</vt:lpstr>
      <vt:lpstr>Očkování proti chřipce</vt:lpstr>
      <vt:lpstr>metodika výzkumu</vt:lpstr>
      <vt:lpstr>metodika určení rizikových skupin</vt:lpstr>
      <vt:lpstr>postoje k onemocnění chřipkou</vt:lpstr>
      <vt:lpstr>chřipka je onemocnění s vážným průběhem</vt:lpstr>
      <vt:lpstr>chřipka podle rizikových skupin</vt:lpstr>
      <vt:lpstr>očkování proti chřipce</vt:lpstr>
      <vt:lpstr>očkování proti chřipce</vt:lpstr>
      <vt:lpstr>frekvence očkování</vt:lpstr>
      <vt:lpstr>důvody pro očkování</vt:lpstr>
      <vt:lpstr>důvody pro neočkování</vt:lpstr>
      <vt:lpstr>motivace k očkování neočkovaných</vt:lpstr>
      <vt:lpstr>plánované očkování proti chřipce</vt:lpstr>
      <vt:lpstr>plánované očkování proti chřipce detailně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Michalová Lea</dc:creator>
  <cp:lastModifiedBy>Gabriela Stepanyova</cp:lastModifiedBy>
  <cp:revision>2459</cp:revision>
  <cp:lastPrinted>2022-09-30T10:53:38Z</cp:lastPrinted>
  <dcterms:created xsi:type="dcterms:W3CDTF">2018-03-06T15:44:21Z</dcterms:created>
  <dcterms:modified xsi:type="dcterms:W3CDTF">2022-09-30T10:55:57Z</dcterms:modified>
</cp:coreProperties>
</file>